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91" r:id="rId4"/>
    <p:sldId id="292" r:id="rId5"/>
    <p:sldId id="293" r:id="rId6"/>
    <p:sldId id="295" r:id="rId7"/>
    <p:sldId id="296" r:id="rId8"/>
    <p:sldId id="258" r:id="rId9"/>
    <p:sldId id="259" r:id="rId10"/>
    <p:sldId id="283" r:id="rId11"/>
    <p:sldId id="284" r:id="rId12"/>
    <p:sldId id="285" r:id="rId13"/>
    <p:sldId id="288" r:id="rId14"/>
    <p:sldId id="287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82" r:id="rId30"/>
    <p:sldId id="279" r:id="rId31"/>
    <p:sldId id="280" r:id="rId32"/>
    <p:sldId id="281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132" autoAdjust="0"/>
  </p:normalViewPr>
  <p:slideViewPr>
    <p:cSldViewPr snapToGrid="0">
      <p:cViewPr varScale="1">
        <p:scale>
          <a:sx n="132" d="100"/>
          <a:sy n="132" d="100"/>
        </p:scale>
        <p:origin x="78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63952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100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За 40 обучения побеждает все остальные версии </a:t>
            </a:r>
            <a:r>
              <a:rPr lang="en-US" baseline="0" dirty="0" err="1" smtClean="0"/>
              <a:t>AlphaGo</a:t>
            </a:r>
            <a:r>
              <a:rPr lang="ru-RU" baseline="0" dirty="0" smtClean="0"/>
              <a:t>. </a:t>
            </a:r>
            <a:r>
              <a:rPr lang="ru-RU" baseline="0" dirty="0" err="1" smtClean="0"/>
              <a:t>Нейросеть</a:t>
            </a:r>
            <a:r>
              <a:rPr lang="ru-RU" baseline="0" dirty="0" smtClean="0"/>
              <a:t> специально подобранной архитектуры обучается с использованием большого количества вычислительных ресурсов, играя 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 сама с собой, без использования исторических данных.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Нашумевший матч легендарного игрока в </a:t>
            </a:r>
            <a:r>
              <a:rPr lang="ru-RU" dirty="0" err="1" smtClean="0"/>
              <a:t>Го</a:t>
            </a:r>
            <a:r>
              <a:rPr lang="ru-RU" dirty="0" smtClean="0"/>
              <a:t> Ли </a:t>
            </a:r>
            <a:r>
              <a:rPr lang="ru-RU" dirty="0" err="1" smtClean="0"/>
              <a:t>Седоля</a:t>
            </a:r>
            <a:r>
              <a:rPr lang="ru-RU" dirty="0" smtClean="0"/>
              <a:t> против компьютерной программы-нейронной сети примечателен сразу по нескольким причинам: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-RU" dirty="0" smtClean="0"/>
              <a:t>После этого</a:t>
            </a:r>
            <a:r>
              <a:rPr lang="ru-RU" baseline="0" dirty="0" smtClean="0"/>
              <a:t> правительство и люди в Китае поверили в машинное обучение и сейчас в мире идёт «вторая космическая гонка» в этой области.</a:t>
            </a:r>
            <a:endParaRPr lang="ru-RU" dirty="0" smtClean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-RU" dirty="0" smtClean="0"/>
              <a:t>Эксперты говорят, что </a:t>
            </a:r>
            <a:r>
              <a:rPr lang="ru-RU" dirty="0" err="1" smtClean="0"/>
              <a:t>АльфаГо</a:t>
            </a:r>
            <a:r>
              <a:rPr lang="ru-RU" dirty="0" smtClean="0"/>
              <a:t> «играет, как человек». </a:t>
            </a:r>
            <a:r>
              <a:rPr lang="ru-RU" dirty="0" err="1" smtClean="0"/>
              <a:t>АльфаГоЗеро</a:t>
            </a:r>
            <a:r>
              <a:rPr lang="ru-RU" dirty="0" smtClean="0"/>
              <a:t> обучается вообще без исторических данных.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-RU" dirty="0" smtClean="0"/>
              <a:t>Теперь аналогично </a:t>
            </a:r>
            <a:r>
              <a:rPr lang="ru-RU" dirty="0" err="1" smtClean="0"/>
              <a:t>АльфаГо</a:t>
            </a:r>
            <a:r>
              <a:rPr lang="ru-RU" dirty="0" smtClean="0"/>
              <a:t> </a:t>
            </a:r>
            <a:r>
              <a:rPr lang="ru-RU" dirty="0" err="1" smtClean="0"/>
              <a:t>Chess</a:t>
            </a:r>
            <a:r>
              <a:rPr lang="ru-RU" dirty="0" smtClean="0"/>
              <a:t> доминирует в шахматах и других играх.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81397F6-5F69-4798-869B-9B0266F8F8F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009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65208c2f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65208c2f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 октябре 2018 года на аукционе Christieʼs впервые продали картину, которую нарисовал не человек. И тут, конечно, была команда профессионалов, в которой важную роль играли маркетологи, но всё же раньше такого не было</a:t>
            </a:r>
            <a:r>
              <a:rPr lang="ru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633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65208c2f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65208c2f3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Нашумевшее достижение 2019 года, DeepFake.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AdaIN — adaptive instance normalization, это когда вместо батч-нормализации параметры домножения и сдвига (гамма и бета) берутся из другой картинки («стиль»).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736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7ab19e39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7ab19e39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Какое образование нужно получить, чтобы не устаревать в быстро меняющемся рынке труда?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0053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7ab19e39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7ab19e39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Образование</a:t>
            </a:r>
            <a:r>
              <a:rPr lang="ru-RU" baseline="0" dirty="0" smtClean="0"/>
              <a:t> уже стало главной повседневной активностью, всё больше людей за свою жизнь сменяют несколько профессий. Если в 20 веке ещё работала «модель ракеты», когда за 3-5 лет высшего образования вы заправляетесь всеми необходимыми навыками, осваиваете профессию и дальше в течение жизни их успешно используете, почти не приобретая новых, то сейчас в 21 веке такая модель не работает. Определяющее значение приобретает ваша способность быстро учиться новым, зачастую сложным вещам и концепциям.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2657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7ab19e39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7ab19e39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256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7ab19e39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7ab19e39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013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7ab19e39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7ab19e39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Куда вы планируете поступать?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8302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7ab19e39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7ab19e39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Игра — угадай вуз по фотографии.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7908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7ab19e39c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7ab19e39c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25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63fa86ee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63fa86ee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Всем привет!</a:t>
            </a:r>
            <a:br>
              <a:rPr lang="ru" dirty="0"/>
            </a:br>
            <a:r>
              <a:rPr lang="ru" dirty="0"/>
              <a:t>Сегодня поговорим о высшем образовании и немного о машинном обучении. Лекция будет из двух частей: первая часть в основном развлекательная и немного полезная, вторая, надеюсь, в основном полезная и немного развлекательная.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0174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d6377d1e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d6377d1e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965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7ab19e39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7ab19e39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КЦП — контрольные цифры приема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ИКТ — информационно-коммуникационные технологии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2818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7ab19e39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7ab19e39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080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d4f2324c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d4f2324c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191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65208c2f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65208c2f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955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65208c2f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65208c2f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6464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65208c2f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65208c2f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CS центр в СПб и Нск, ШАД в Москве, Екатеринбурге, Нижнем Новгороде и Минске.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515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65208c2f3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65208c2f3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8681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65208c2f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65208c2f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31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Посмотрим подробнее на пример</a:t>
            </a:r>
            <a:r>
              <a:rPr lang="ru-RU" altLang="ru-RU" baseline="0" dirty="0" smtClean="0">
                <a:cs typeface="Arial" panose="020B0604020202020204" pitchFamily="34" charset="0"/>
              </a:rPr>
              <a:t> простой </a:t>
            </a:r>
            <a:r>
              <a:rPr lang="ru-RU" altLang="ru-RU" baseline="0" dirty="0" err="1" smtClean="0">
                <a:cs typeface="Arial" panose="020B0604020202020204" pitchFamily="34" charset="0"/>
              </a:rPr>
              <a:t>нейросети</a:t>
            </a:r>
            <a:r>
              <a:rPr lang="ru-RU" altLang="ru-RU" baseline="0" dirty="0" smtClean="0">
                <a:cs typeface="Arial" panose="020B0604020202020204" pitchFamily="34" charset="0"/>
              </a:rPr>
              <a:t> для классификации картинок. На входе изображение в</a:t>
            </a:r>
            <a:r>
              <a:rPr lang="ru-RU" altLang="ru-RU" dirty="0" smtClean="0">
                <a:cs typeface="Arial" panose="020B0604020202020204" pitchFamily="34" charset="0"/>
              </a:rPr>
              <a:t> формате </a:t>
            </a:r>
            <a:r>
              <a:rPr lang="en-US" altLang="ru-RU" dirty="0" smtClean="0">
                <a:cs typeface="Arial" panose="020B0604020202020204" pitchFamily="34" charset="0"/>
              </a:rPr>
              <a:t>RGB</a:t>
            </a:r>
            <a:r>
              <a:rPr lang="ru-RU" altLang="ru-RU" dirty="0" smtClean="0">
                <a:cs typeface="Arial" panose="020B0604020202020204" pitchFamily="34" charset="0"/>
              </a:rPr>
              <a:t> – для машины это матрица 128х128 пикселей по три целых числа от 0 до 255 в каждом пикселе. Нужно определить её класс (кошка, собака, человек и т.д.)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81397F6-5F69-4798-869B-9B0266F8F8F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476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63fa86e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63fa86e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 объединяет эти фото, кроме того, что на них симпатичные молодые девушки? Ещё и то, что это две исчезнувшие профессии – машинистки и телефонистки. Развитие информационных технологий и, в частности, машинного обучения приводит к быстрому изменению рынка труда.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1193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7ab19e39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7ab19e39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Всё больше рутинных операций можно автоматизировать. Скорее всего в ближайшем будущем пропадёт потребность в переводчиках и водителях, по крайней мере в таком большом их количестве. Но это скорее будущее, а что уже произошло?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6962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Для понимания первого примера, давайте немного поговорим про игру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 Её правильно довольно просты: поле 19х19, в узлы которого игроки по очереди ставят белые и черные фишки. Если одному фишки одно из игроков замыкают область, то он «захватывает» всю её внутренность. В конце игры побеждает тот, у кого больше влияния.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81397F6-5F69-4798-869B-9B0266F8F8F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8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отличие от шахмат например, дерево возможных ходов очень сильно разрастается – на каждом уровне более 200 вариантов следующего хода. В связи с этим д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 2015 года лучшие программы, играющие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могли достичь лишь уровня любительского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Некоторые разработчики заявляли, что компьютеры никогда не смогут победить лучших игроков среди людей.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Большинство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специалистов по ИИ считали, что такая программа всё же будет создана, но не ранее 2020-2025 гг.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81397F6-5F69-4798-869B-9B0266F8F8F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580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вот</a:t>
            </a:r>
            <a:r>
              <a:rPr lang="ru-RU" baseline="0" dirty="0" smtClean="0"/>
              <a:t>,</a:t>
            </a:r>
            <a:r>
              <a:rPr lang="ru-RU" dirty="0" smtClean="0"/>
              <a:t> март 2016 г.</a:t>
            </a:r>
            <a:r>
              <a:rPr lang="ru-RU" baseline="0" dirty="0" smtClean="0"/>
              <a:t> Это фото с матча по игре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котором легендарный корейский игрок Ли </a:t>
            </a:r>
            <a:r>
              <a:rPr lang="ru-RU" baseline="0" dirty="0" err="1" smtClean="0"/>
              <a:t>Седоль</a:t>
            </a:r>
            <a:r>
              <a:rPr lang="ru-RU" baseline="0" dirty="0" smtClean="0"/>
              <a:t>, один из лучших в мире, играет против компьютерной программы на основе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. </a:t>
            </a:r>
            <a:r>
              <a:rPr lang="ru-RU" baseline="0" dirty="0" smtClean="0"/>
              <a:t>Как вы думаете, какой результат?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81397F6-5F69-4798-869B-9B0266F8F8F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809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baseline="0" dirty="0" smtClean="0"/>
              <a:t>Как вы думаете, какой результат? Со счетом 4:1 победил компьютер.</a:t>
            </a:r>
            <a:r>
              <a:rPr lang="en-US" baseline="0" dirty="0" smtClean="0"/>
              <a:t> </a:t>
            </a:r>
            <a:r>
              <a:rPr lang="ru-RU" baseline="0" dirty="0" smtClean="0"/>
              <a:t>На этом разработчики машинного обучения не остановились.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81397F6-5F69-4798-869B-9B0266F8F8F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87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53" y="285750"/>
            <a:ext cx="8299792" cy="566738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53" y="1143000"/>
            <a:ext cx="7298410" cy="3434358"/>
          </a:xfrm>
        </p:spPr>
        <p:txBody>
          <a:bodyPr/>
          <a:lstStyle>
            <a:lvl1pPr marL="0">
              <a:lnSpc>
                <a:spcPts val="2250"/>
              </a:lnSpc>
              <a:spcBef>
                <a:spcPts val="1125"/>
              </a:spcBef>
              <a:spcAft>
                <a:spcPts val="1125"/>
              </a:spcAft>
              <a:defRPr/>
            </a:lvl1pPr>
            <a:lvl2pPr marL="0" indent="-269987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566972" indent="-269987">
              <a:lnSpc>
                <a:spcPts val="2250"/>
              </a:lnSpc>
              <a:spcBef>
                <a:spcPts val="1125"/>
              </a:spcBef>
              <a:spcAft>
                <a:spcPts val="0"/>
              </a:spcAft>
              <a:defRPr baseline="0"/>
            </a:lvl3pPr>
            <a:lvl4pPr marL="566972" indent="-269987">
              <a:lnSpc>
                <a:spcPts val="2250"/>
              </a:lnSpc>
              <a:spcBef>
                <a:spcPts val="1125"/>
              </a:spcBef>
              <a:spcAft>
                <a:spcPts val="0"/>
              </a:spcAft>
              <a:defRPr/>
            </a:lvl4pPr>
            <a:lvl5pPr>
              <a:lnSpc>
                <a:spcPts val="2250"/>
              </a:lnSpc>
              <a:spcBef>
                <a:spcPts val="1125"/>
              </a:spcBef>
              <a:spcAft>
                <a:spcPts val="1125"/>
              </a:spcAft>
              <a:defRPr sz="1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8653" y="4757738"/>
            <a:ext cx="7298410" cy="143101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65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hyperlink" Target="https://www.britgo.org/intro/intro2.html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xhlC7aZd9Ks" TargetMode="External"/><Relationship Id="rId5" Type="http://schemas.openxmlformats.org/officeDocument/2006/relationships/hyperlink" Target="https://saic-mdal.github.io/HiDT/" TargetMode="Externa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10" Type="http://schemas.openxmlformats.org/officeDocument/2006/relationships/image" Target="../media/image39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spbumathcs?w=wall-92123936_34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spbumathcs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hyperlink" Target="https://t.me/mathcs_admission" TargetMode="External"/><Relationship Id="rId4" Type="http://schemas.openxmlformats.org/officeDocument/2006/relationships/hyperlink" Target="http://bit.ly/bvi202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compscicenter.ru/courses/" TargetMode="External"/><Relationship Id="rId3" Type="http://schemas.openxmlformats.org/officeDocument/2006/relationships/hyperlink" Target="https://www.youtube.com/watch?v=ba4_M7UINfo" TargetMode="External"/><Relationship Id="rId7" Type="http://schemas.openxmlformats.org/officeDocument/2006/relationships/hyperlink" Target="https://artesliberales.spbu.ru/r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ath-cs.spbu.ru/" TargetMode="External"/><Relationship Id="rId11" Type="http://schemas.openxmlformats.org/officeDocument/2006/relationships/hyperlink" Target="https://www.kaggle.com/" TargetMode="External"/><Relationship Id="rId5" Type="http://schemas.openxmlformats.org/officeDocument/2006/relationships/hyperlink" Target="https://saic-mdal.github.io/HiDT/" TargetMode="External"/><Relationship Id="rId10" Type="http://schemas.openxmlformats.org/officeDocument/2006/relationships/hyperlink" Target="https://codeforces.com/" TargetMode="External"/><Relationship Id="rId4" Type="http://schemas.openxmlformats.org/officeDocument/2006/relationships/hyperlink" Target="https://meduza.io/shapito/2018/10/25/na-auktsione-christie-s-vpervye-prodali-kartinu-sozdannuyu-iskusstvennym-intelektom-za-432-tysyachi-dollarov" TargetMode="External"/><Relationship Id="rId9" Type="http://schemas.openxmlformats.org/officeDocument/2006/relationships/hyperlink" Target="https://yandexdataschool.ru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10" Type="http://schemas.openxmlformats.org/officeDocument/2006/relationships/image" Target="../media/image39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D%D0%B5%D0%BF%D1%80%D0%B5%D1%80%D1%8B%D0%B2%D0%BD%D0%BE%D0%B5_%D0%BE%D1%82%D0%BE%D0%B1%D1%80%D0%B0%D0%B6%D0%B5%D0%BD%D0%B8%D0%B5" TargetMode="External"/><Relationship Id="rId5" Type="http://schemas.openxmlformats.org/officeDocument/2006/relationships/hyperlink" Target="https://ru.wikipedia.org/wiki/%D0%90%D0%BD%D0%B3%D0%BB%D0%B8%D0%B9%D1%81%D0%BA%D0%B8%D0%B9_%D1%8F%D0%B7%D1%8B%D0%BA" TargetMode="External"/><Relationship Id="rId4" Type="http://schemas.openxmlformats.org/officeDocument/2006/relationships/hyperlink" Target="https://ru.wikipedia.org/wiki/%D0%98%D1%81%D0%BA%D1%83%D1%81%D1%81%D1%82%D0%B2%D0%B5%D0%BD%D0%BD%D0%B0%D1%8F_%D0%BD%D0%B5%D0%B9%D1%80%D0%BE%D0%BD%D0%BD%D0%B0%D1%8F_%D1%81%D0%B5%D1%82%D1%8C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image-net.org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305" y="1164684"/>
            <a:ext cx="5531390" cy="2814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</a:t>
            </a:r>
            <a:r>
              <a:rPr lang="ru-RU" dirty="0" err="1" smtClean="0"/>
              <a:t>Го</a:t>
            </a:r>
            <a:endParaRPr lang="ru-RU" dirty="0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www.britgo.org/intro/intro2.html</a:t>
            </a:r>
            <a:r>
              <a:rPr lang="ru-RU" sz="12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8" name="Picture 2" descr="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44" y="915510"/>
            <a:ext cx="4962508" cy="372507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Picture 2" descr="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9"/>
          <a:stretch/>
        </p:blipFill>
        <p:spPr>
          <a:xfrm>
            <a:off x="5381885" y="38396"/>
            <a:ext cx="1765915" cy="1741500"/>
          </a:xfrm>
          <a:prstGeom prst="rect">
            <a:avLst/>
          </a:prstGeom>
        </p:spPr>
      </p:pic>
      <p:pic>
        <p:nvPicPr>
          <p:cNvPr id="7" name="Picture 3" descr="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0" b="3229"/>
          <a:stretch/>
        </p:blipFill>
        <p:spPr>
          <a:xfrm>
            <a:off x="7042500" y="14787"/>
            <a:ext cx="1822500" cy="1782000"/>
          </a:xfrm>
          <a:prstGeom prst="rect">
            <a:avLst/>
          </a:prstGeom>
        </p:spPr>
      </p:pic>
      <p:pic>
        <p:nvPicPr>
          <p:cNvPr id="9" name="Picture 4" descr="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/>
        </p:blipFill>
        <p:spPr>
          <a:xfrm>
            <a:off x="7127415" y="1856250"/>
            <a:ext cx="1737585" cy="1728000"/>
          </a:xfrm>
          <a:prstGeom prst="rect">
            <a:avLst/>
          </a:prstGeom>
        </p:spPr>
      </p:pic>
      <p:pic>
        <p:nvPicPr>
          <p:cNvPr id="10" name="Picture 5" descr="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166" y="2857950"/>
            <a:ext cx="1613351" cy="18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6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10</a:t>
            </a:r>
            <a:endParaRPr lang="ru-RU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" y="0"/>
            <a:ext cx="9143405" cy="514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1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 descr="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11</a:t>
            </a:r>
            <a:endParaRPr lang="ru-RU"/>
          </a:p>
        </p:txBody>
      </p:sp>
      <p:pic>
        <p:nvPicPr>
          <p:cNvPr id="6" name="Picture 2" descr="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" y="0"/>
            <a:ext cx="9143405" cy="5143165"/>
          </a:xfrm>
          <a:prstGeom prst="rect">
            <a:avLst/>
          </a:prstGeom>
        </p:spPr>
      </p:pic>
      <p:sp>
        <p:nvSpPr>
          <p:cNvPr id="7" name="Заголовок 1" descr=" 7"/>
          <p:cNvSpPr txBox="1">
            <a:spLocks/>
          </p:cNvSpPr>
          <p:nvPr/>
        </p:nvSpPr>
        <p:spPr>
          <a:xfrm>
            <a:off x="129278" y="-431840"/>
            <a:ext cx="8299252" cy="485180"/>
          </a:xfrm>
          <a:prstGeom prst="rect">
            <a:avLst/>
          </a:prstGeom>
        </p:spPr>
        <p:txBody>
          <a:bodyPr vert="horz" lIns="34288" tIns="17144" rIns="34288" bIns="17144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sz="3000" dirty="0" err="1">
                <a:solidFill>
                  <a:schemeClr val="bg1"/>
                </a:solidFill>
                <a:latin typeface="+mj-lt"/>
              </a:rPr>
              <a:t>AlphaGo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+mj-lt"/>
              </a:rPr>
              <a:t>VS 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Lee</a:t>
            </a:r>
            <a:r>
              <a:rPr lang="ru-RU" sz="3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+mj-lt"/>
              </a:rPr>
              <a:t>Sedol</a:t>
            </a:r>
            <a:endParaRPr lang="en-US" sz="3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Заголовок 1" descr=" 8"/>
          <p:cNvSpPr txBox="1">
            <a:spLocks/>
          </p:cNvSpPr>
          <p:nvPr/>
        </p:nvSpPr>
        <p:spPr>
          <a:xfrm>
            <a:off x="7509156" y="4011297"/>
            <a:ext cx="2368727" cy="566738"/>
          </a:xfrm>
          <a:prstGeom prst="rect">
            <a:avLst/>
          </a:prstGeom>
        </p:spPr>
        <p:txBody>
          <a:bodyPr vert="horz" lIns="34288" tIns="17144" rIns="34288" bIns="17144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chemeClr val="bg1"/>
                </a:solidFill>
                <a:latin typeface="+mj-lt"/>
              </a:rPr>
              <a:t>март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2016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348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 descr="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11</a:t>
            </a:r>
            <a:endParaRPr lang="ru-RU"/>
          </a:p>
        </p:txBody>
      </p:sp>
      <p:pic>
        <p:nvPicPr>
          <p:cNvPr id="6" name="Picture 2" descr="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" y="0"/>
            <a:ext cx="9143405" cy="5143165"/>
          </a:xfrm>
          <a:prstGeom prst="rect">
            <a:avLst/>
          </a:prstGeom>
        </p:spPr>
      </p:pic>
      <p:sp>
        <p:nvSpPr>
          <p:cNvPr id="7" name="Заголовок 1" descr=" 7"/>
          <p:cNvSpPr txBox="1">
            <a:spLocks/>
          </p:cNvSpPr>
          <p:nvPr/>
        </p:nvSpPr>
        <p:spPr>
          <a:xfrm>
            <a:off x="129278" y="-431840"/>
            <a:ext cx="8299252" cy="485180"/>
          </a:xfrm>
          <a:prstGeom prst="rect">
            <a:avLst/>
          </a:prstGeom>
        </p:spPr>
        <p:txBody>
          <a:bodyPr vert="horz" lIns="34288" tIns="17144" rIns="34288" bIns="17144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sz="3000" dirty="0" err="1">
                <a:solidFill>
                  <a:schemeClr val="bg1"/>
                </a:solidFill>
                <a:latin typeface="+mj-lt"/>
              </a:rPr>
              <a:t>AlphaGo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+mj-lt"/>
              </a:rPr>
              <a:t>VS 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Lee</a:t>
            </a:r>
            <a:r>
              <a:rPr lang="ru-RU" sz="3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+mj-lt"/>
              </a:rPr>
              <a:t>Sedol</a:t>
            </a:r>
            <a:endParaRPr lang="ru-RU" sz="3000" dirty="0" smtClean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ru-RU" sz="3000" dirty="0" smtClean="0">
                <a:solidFill>
                  <a:schemeClr val="bg1"/>
                </a:solidFill>
                <a:latin typeface="+mj-lt"/>
              </a:rPr>
              <a:t>	4 : 1</a:t>
            </a:r>
            <a:endParaRPr lang="en-US" sz="3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Заголовок 1" descr=" 8"/>
          <p:cNvSpPr txBox="1">
            <a:spLocks/>
          </p:cNvSpPr>
          <p:nvPr/>
        </p:nvSpPr>
        <p:spPr>
          <a:xfrm>
            <a:off x="7509156" y="4011297"/>
            <a:ext cx="2368727" cy="566738"/>
          </a:xfrm>
          <a:prstGeom prst="rect">
            <a:avLst/>
          </a:prstGeom>
        </p:spPr>
        <p:txBody>
          <a:bodyPr vert="horz" lIns="34288" tIns="17144" rIns="34288" bIns="17144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chemeClr val="bg1"/>
                </a:solidFill>
                <a:latin typeface="+mj-lt"/>
              </a:rPr>
              <a:t>март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2016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590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1200" dirty="0"/>
              <a:t>201</a:t>
            </a:r>
            <a:r>
              <a:rPr lang="ru-RU" sz="1200" dirty="0"/>
              <a:t>7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87" y="784850"/>
            <a:ext cx="7317982" cy="3789032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188957" y="2159076"/>
            <a:ext cx="1501216" cy="3231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500" dirty="0">
                <a:latin typeface="+mj-lt"/>
              </a:rPr>
              <a:t>Рейтинг </a:t>
            </a:r>
            <a:r>
              <a:rPr lang="ru-RU" sz="1500" dirty="0" err="1">
                <a:latin typeface="+mj-lt"/>
              </a:rPr>
              <a:t>Эло</a:t>
            </a:r>
            <a:endParaRPr lang="ru-RU" sz="15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68600" y="1713150"/>
            <a:ext cx="5008500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1500" dirty="0">
              <a:latin typeface="+mj-lt"/>
            </a:endParaRPr>
          </a:p>
          <a:p>
            <a:endParaRPr lang="en-US" sz="1500" dirty="0">
              <a:latin typeface="+mj-lt"/>
            </a:endParaRPr>
          </a:p>
          <a:p>
            <a:endParaRPr lang="en-US" sz="1500" dirty="0">
              <a:latin typeface="+mj-lt"/>
            </a:endParaRPr>
          </a:p>
          <a:p>
            <a:endParaRPr lang="en-US" sz="1500" dirty="0">
              <a:latin typeface="+mj-lt"/>
            </a:endParaRPr>
          </a:p>
          <a:p>
            <a:endParaRPr lang="en-US" sz="1500" dirty="0">
              <a:latin typeface="+mj-lt"/>
            </a:endParaRPr>
          </a:p>
          <a:p>
            <a:endParaRPr lang="en-US" sz="1500" dirty="0">
              <a:latin typeface="+mj-lt"/>
            </a:endParaRPr>
          </a:p>
          <a:p>
            <a:endParaRPr lang="en-US" sz="1500" dirty="0">
              <a:latin typeface="+mj-lt"/>
            </a:endParaRPr>
          </a:p>
          <a:p>
            <a:endParaRPr lang="ru-RU" sz="1500" dirty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711700" y="1916410"/>
            <a:ext cx="4722300" cy="151394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800" b="1" dirty="0">
                <a:solidFill>
                  <a:schemeClr val="tx1"/>
                </a:solidFill>
              </a:rPr>
              <a:t>40 дней</a:t>
            </a:r>
          </a:p>
          <a:p>
            <a:r>
              <a:rPr lang="ru-RU" sz="1800" dirty="0" err="1">
                <a:solidFill>
                  <a:schemeClr val="tx1"/>
                </a:solidFill>
              </a:rPr>
              <a:t>AlphaGo</a:t>
            </a:r>
            <a:r>
              <a:rPr lang="ru-RU" sz="1800" dirty="0">
                <a:solidFill>
                  <a:schemeClr val="tx1"/>
                </a:solidFill>
              </a:rPr>
              <a:t> </a:t>
            </a:r>
            <a:r>
              <a:rPr lang="ru-RU" sz="1800" dirty="0" err="1">
                <a:solidFill>
                  <a:schemeClr val="tx1"/>
                </a:solidFill>
              </a:rPr>
              <a:t>Zero</a:t>
            </a:r>
            <a:r>
              <a:rPr lang="ru-RU" sz="1800" dirty="0">
                <a:solidFill>
                  <a:schemeClr val="tx1"/>
                </a:solidFill>
              </a:rPr>
              <a:t> превосходит все предыдущие версии и с нуля становится лучшим игроком в </a:t>
            </a:r>
            <a:r>
              <a:rPr lang="ru-RU" sz="1800" dirty="0" err="1">
                <a:solidFill>
                  <a:schemeClr val="tx1"/>
                </a:solidFill>
              </a:rPr>
              <a:t>Го</a:t>
            </a:r>
            <a:r>
              <a:rPr lang="ru-RU" sz="1800" dirty="0">
                <a:solidFill>
                  <a:schemeClr val="tx1"/>
                </a:solidFill>
              </a:rPr>
              <a:t> в мире, без использования исторических данных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1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191" y="6975"/>
            <a:ext cx="4541618" cy="45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2301200" y="4610550"/>
            <a:ext cx="45417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chemeClr val="dk1"/>
                </a:solidFill>
                <a:highlight>
                  <a:srgbClr val="FFFFFF"/>
                </a:highlight>
              </a:rPr>
              <a:t>432 </a:t>
            </a:r>
            <a:r>
              <a:rPr lang="ru" sz="2400" dirty="0" smtClean="0">
                <a:solidFill>
                  <a:schemeClr val="dk1"/>
                </a:solidFill>
                <a:highlight>
                  <a:srgbClr val="FFFFFF"/>
                </a:highlight>
              </a:rPr>
              <a:t>500$</a:t>
            </a:r>
            <a:endParaRPr sz="2400" dirty="0"/>
          </a:p>
        </p:txBody>
      </p:sp>
      <p:sp>
        <p:nvSpPr>
          <p:cNvPr id="6" name="Google Shape;95;p18"/>
          <p:cNvSpPr txBox="1"/>
          <p:nvPr/>
        </p:nvSpPr>
        <p:spPr>
          <a:xfrm>
            <a:off x="7015053" y="4627425"/>
            <a:ext cx="21291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/>
              <a:t>октябрь</a:t>
            </a:r>
            <a:r>
              <a:rPr lang="ru" sz="2400" dirty="0" smtClean="0"/>
              <a:t> 2018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3419400" y="4588325"/>
            <a:ext cx="23052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rgbClr val="FFFFFF"/>
                </a:solidFill>
              </a:rPr>
              <a:t>м</a:t>
            </a:r>
            <a:r>
              <a:rPr lang="ru" sz="2400" dirty="0" smtClean="0">
                <a:solidFill>
                  <a:srgbClr val="FFFFFF"/>
                </a:solidFill>
              </a:rPr>
              <a:t>ай </a:t>
            </a:r>
            <a:r>
              <a:rPr lang="ru" sz="2400" dirty="0">
                <a:solidFill>
                  <a:srgbClr val="FFFFFF"/>
                </a:solidFill>
              </a:rPr>
              <a:t>2019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2" name="xhlC7aZd9Ks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37486" y="563880"/>
            <a:ext cx="8073114" cy="45411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2880" y="40660"/>
            <a:ext cx="8961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err="1">
                <a:hlinkClick r:id="rId5"/>
              </a:rPr>
              <a:t>High-Resolution</a:t>
            </a:r>
            <a:r>
              <a:rPr lang="ru-RU" sz="1200" dirty="0">
                <a:hlinkClick r:id="rId5"/>
              </a:rPr>
              <a:t> </a:t>
            </a:r>
            <a:r>
              <a:rPr lang="ru-RU" sz="1200" dirty="0" err="1">
                <a:hlinkClick r:id="rId5"/>
              </a:rPr>
              <a:t>Daytime</a:t>
            </a:r>
            <a:r>
              <a:rPr lang="ru-RU" sz="1200" dirty="0">
                <a:hlinkClick r:id="rId5"/>
              </a:rPr>
              <a:t> </a:t>
            </a:r>
            <a:r>
              <a:rPr lang="ru-RU" sz="1200" dirty="0" err="1">
                <a:hlinkClick r:id="rId5"/>
              </a:rPr>
              <a:t>Translation</a:t>
            </a:r>
            <a:r>
              <a:rPr lang="ru-RU" sz="1200" dirty="0">
                <a:hlinkClick r:id="rId5"/>
              </a:rPr>
              <a:t> </a:t>
            </a:r>
            <a:r>
              <a:rPr lang="ru-RU" sz="1200" dirty="0" err="1">
                <a:hlinkClick r:id="rId5"/>
              </a:rPr>
              <a:t>Without</a:t>
            </a:r>
            <a:r>
              <a:rPr lang="ru-RU" sz="1200" dirty="0">
                <a:hlinkClick r:id="rId5"/>
              </a:rPr>
              <a:t> </a:t>
            </a:r>
            <a:r>
              <a:rPr lang="ru-RU" sz="1200" dirty="0" err="1">
                <a:hlinkClick r:id="rId5"/>
              </a:rPr>
              <a:t>Domain</a:t>
            </a:r>
            <a:r>
              <a:rPr lang="ru-RU" sz="1200" dirty="0">
                <a:hlinkClick r:id="rId5"/>
              </a:rPr>
              <a:t> </a:t>
            </a:r>
            <a:r>
              <a:rPr lang="ru-RU" sz="1200" dirty="0" err="1" smtClean="0">
                <a:hlinkClick r:id="rId5"/>
              </a:rPr>
              <a:t>Labels</a:t>
            </a:r>
            <a:r>
              <a:rPr lang="en-US" sz="1200" dirty="0" smtClean="0"/>
              <a:t>’03.2020</a:t>
            </a:r>
            <a:r>
              <a:rPr lang="ru-RU" sz="1200" dirty="0" smtClean="0"/>
              <a:t>, </a:t>
            </a:r>
            <a:r>
              <a:rPr lang="en-US" sz="1200" dirty="0" smtClean="0"/>
              <a:t>Ivan </a:t>
            </a:r>
            <a:r>
              <a:rPr lang="en-US" sz="1200" dirty="0" err="1"/>
              <a:t>Anokhin</a:t>
            </a:r>
            <a:r>
              <a:rPr lang="en-US" sz="1200" dirty="0"/>
              <a:t>, Pavel </a:t>
            </a:r>
            <a:r>
              <a:rPr lang="en-US" sz="1200" dirty="0" err="1"/>
              <a:t>Solovev</a:t>
            </a:r>
            <a:r>
              <a:rPr lang="en-US" sz="1200" dirty="0"/>
              <a:t>, Denis </a:t>
            </a:r>
            <a:r>
              <a:rPr lang="en-US" sz="1200" dirty="0" err="1"/>
              <a:t>Korzhenkov</a:t>
            </a:r>
            <a:r>
              <a:rPr lang="en-US" sz="1200" dirty="0"/>
              <a:t>, </a:t>
            </a:r>
            <a:endParaRPr lang="ru-RU" sz="1200" dirty="0" smtClean="0"/>
          </a:p>
          <a:p>
            <a:pPr algn="ctr"/>
            <a:r>
              <a:rPr lang="en-US" sz="1200" dirty="0" smtClean="0"/>
              <a:t>Alexey </a:t>
            </a:r>
            <a:r>
              <a:rPr lang="en-US" sz="1200" dirty="0"/>
              <a:t>Kharlamov, </a:t>
            </a:r>
            <a:r>
              <a:rPr lang="en-US" sz="1200" dirty="0" err="1"/>
              <a:t>Taras</a:t>
            </a:r>
            <a:r>
              <a:rPr lang="en-US" sz="1200" dirty="0"/>
              <a:t> </a:t>
            </a:r>
            <a:r>
              <a:rPr lang="en-US" sz="1200" dirty="0" err="1"/>
              <a:t>Khakhulin</a:t>
            </a:r>
            <a:r>
              <a:rPr lang="en-US" sz="1200" dirty="0"/>
              <a:t>, Alexey </a:t>
            </a:r>
            <a:r>
              <a:rPr lang="en-US" sz="1200" dirty="0" err="1"/>
              <a:t>Silvestrov</a:t>
            </a:r>
            <a:r>
              <a:rPr lang="en-US" sz="1200" dirty="0"/>
              <a:t>, </a:t>
            </a:r>
            <a:r>
              <a:rPr lang="en-US" sz="1200" u="sng" dirty="0"/>
              <a:t>Sergey </a:t>
            </a:r>
            <a:r>
              <a:rPr lang="en-US" sz="1200" u="sng" dirty="0" err="1"/>
              <a:t>Nikolenko</a:t>
            </a:r>
            <a:r>
              <a:rPr lang="en-US" sz="1200" dirty="0"/>
              <a:t>, Victor </a:t>
            </a:r>
            <a:r>
              <a:rPr lang="en-US" sz="1200" dirty="0" err="1"/>
              <a:t>Lempitsky</a:t>
            </a:r>
            <a:r>
              <a:rPr lang="en-US" sz="1200" dirty="0"/>
              <a:t>, </a:t>
            </a:r>
            <a:r>
              <a:rPr lang="en-US" sz="1200" dirty="0" err="1"/>
              <a:t>Gleb</a:t>
            </a:r>
            <a:r>
              <a:rPr lang="en-US" sz="1200" dirty="0"/>
              <a:t> </a:t>
            </a:r>
            <a:r>
              <a:rPr lang="en-US" sz="1200" dirty="0" err="1"/>
              <a:t>Sterkin</a:t>
            </a:r>
            <a:endParaRPr lang="ru-RU" sz="1200" dirty="0"/>
          </a:p>
        </p:txBody>
      </p:sp>
      <p:sp>
        <p:nvSpPr>
          <p:cNvPr id="8" name="Google Shape;95;p18"/>
          <p:cNvSpPr txBox="1"/>
          <p:nvPr/>
        </p:nvSpPr>
        <p:spPr>
          <a:xfrm>
            <a:off x="6703153" y="4608340"/>
            <a:ext cx="21291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bg1"/>
                </a:solidFill>
              </a:rPr>
              <a:t>м</a:t>
            </a:r>
            <a:r>
              <a:rPr lang="ru-RU" sz="2400" dirty="0" smtClean="0">
                <a:solidFill>
                  <a:schemeClr val="bg1"/>
                </a:solidFill>
              </a:rPr>
              <a:t>арт </a:t>
            </a:r>
            <a:r>
              <a:rPr lang="ru" sz="2400" dirty="0" smtClean="0">
                <a:solidFill>
                  <a:schemeClr val="bg1"/>
                </a:solidFill>
              </a:rPr>
              <a:t>2020</a:t>
            </a:r>
            <a:endParaRPr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19984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 smtClean="0"/>
              <a:t>Что же в образовании?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98" y="0"/>
            <a:ext cx="68535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1145200" y="216425"/>
            <a:ext cx="685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Главная повседневная активность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1713264"/>
            <a:ext cx="8520600" cy="1267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 smtClean="0"/>
              <a:t>Развитие интеллекта: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ru" sz="3600" dirty="0" smtClean="0"/>
              <a:t>искусственного и естественного</a:t>
            </a:r>
            <a:endParaRPr sz="3600"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4054309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/>
              <a:t>Александр Авдюшенко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/>
              <a:t>Новосибирск, март </a:t>
            </a:r>
            <a:r>
              <a:rPr lang="ru" sz="1600" dirty="0" smtClean="0"/>
              <a:t>2021</a:t>
            </a:r>
            <a:endParaRPr sz="1600" dirty="0"/>
          </a:p>
        </p:txBody>
      </p:sp>
      <p:pic>
        <p:nvPicPr>
          <p:cNvPr id="4" name="Google Shape;57;p13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3126" y="136125"/>
            <a:ext cx="837675" cy="10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8;p13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23" y="136125"/>
            <a:ext cx="1019572" cy="10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https://lh6.googleusercontent.com/1KRuioS6Rk_hQbOxidFzC_rtZywluso1t_O3vbcRAV7YIXbnY7B7uGJuy4MiBWX7xf7XAsDWAKlXWTDxC7mcO7559W9F7P-F8wFSsst_FXS3mr2FfxXfNubqaucj8hTtXkc1URyqea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612" y="197200"/>
            <a:ext cx="8286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2251050" y="197871"/>
            <a:ext cx="464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highlight>
                  <a:srgbClr val="FFFFFF"/>
                </a:highlight>
              </a:rPr>
              <a:t> Обучение через проекты </a:t>
            </a:r>
            <a:r>
              <a:rPr lang="ru" dirty="0">
                <a:solidFill>
                  <a:srgbClr val="FFFFFF"/>
                </a:solidFill>
                <a:highlight>
                  <a:srgbClr val="FFFFFF"/>
                </a:highlight>
              </a:rPr>
              <a:t>.</a:t>
            </a:r>
            <a:r>
              <a:rPr lang="ru" dirty="0">
                <a:highlight>
                  <a:srgbClr val="FFFFFF"/>
                </a:highlight>
              </a:rPr>
              <a:t> </a:t>
            </a:r>
            <a:r>
              <a:rPr lang="ru" dirty="0"/>
              <a:t> </a:t>
            </a:r>
            <a:r>
              <a:rPr lang="ru" dirty="0">
                <a:highlight>
                  <a:srgbClr val="FFFFFF"/>
                </a:highlight>
              </a:rPr>
              <a:t>   </a:t>
            </a:r>
            <a:endParaRPr dirty="0">
              <a:highlight>
                <a:srgbClr val="FFFFFF"/>
              </a:highligh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11700" y="1134521"/>
            <a:ext cx="4288406" cy="1451663"/>
            <a:chOff x="311700" y="687795"/>
            <a:chExt cx="4288406" cy="1451663"/>
          </a:xfrm>
        </p:grpSpPr>
        <p:pic>
          <p:nvPicPr>
            <p:cNvPr id="8" name="Picture 6" descr="https://sun9-38.userapi.com/c855028/v855028077/127e10/8LN15m5ZUxw.jpg">
              <a:extLst>
                <a:ext uri="{FF2B5EF4-FFF2-40B4-BE49-F238E27FC236}">
                  <a16:creationId xmlns:a16="http://schemas.microsoft.com/office/drawing/2014/main" xmlns="" id="{CCD44414-420C-CB43-85E5-B51398AA8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700" y="687795"/>
              <a:ext cx="2128166" cy="145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xmlns="" id="{8748DE83-4E01-474D-AD67-AD224250BD6F}"/>
                </a:ext>
              </a:extLst>
            </p:cNvPr>
            <p:cNvSpPr/>
            <p:nvPr/>
          </p:nvSpPr>
          <p:spPr>
            <a:xfrm>
              <a:off x="2365556" y="763010"/>
              <a:ext cx="2160240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ru-RU" sz="1200" dirty="0"/>
                <a:t>Ускорение оптимизации формы гидротурбины метамоделью</a:t>
              </a:r>
            </a:p>
            <a:p>
              <a:pPr algn="r"/>
              <a:r>
                <a:rPr lang="ru-RU" sz="1200" dirty="0"/>
                <a:t>машинного обучения</a:t>
              </a:r>
            </a:p>
          </p:txBody>
        </p:sp>
        <p:cxnSp>
          <p:nvCxnSpPr>
            <p:cNvPr id="11" name="Прямая со стрелкой 4">
              <a:extLst>
                <a:ext uri="{FF2B5EF4-FFF2-40B4-BE49-F238E27FC236}">
                  <a16:creationId xmlns:a16="http://schemas.microsoft.com/office/drawing/2014/main" xmlns="" id="{612ECBC3-CA67-5A49-9365-DA0511D77734}"/>
                </a:ext>
              </a:extLst>
            </p:cNvPr>
            <p:cNvCxnSpPr/>
            <p:nvPr/>
          </p:nvCxnSpPr>
          <p:spPr>
            <a:xfrm flipH="1">
              <a:off x="2439866" y="1632344"/>
              <a:ext cx="208823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Кольцо 13">
              <a:extLst>
                <a:ext uri="{FF2B5EF4-FFF2-40B4-BE49-F238E27FC236}">
                  <a16:creationId xmlns:a16="http://schemas.microsoft.com/office/drawing/2014/main" xmlns="" id="{F95CE990-95EB-F14E-B5B1-9BEC25DD3D7C}"/>
                </a:ext>
              </a:extLst>
            </p:cNvPr>
            <p:cNvSpPr/>
            <p:nvPr/>
          </p:nvSpPr>
          <p:spPr>
            <a:xfrm>
              <a:off x="4528098" y="1599356"/>
              <a:ext cx="72008" cy="72008"/>
            </a:xfrm>
            <a:prstGeom prst="donut">
              <a:avLst/>
            </a:prstGeom>
            <a:solidFill>
              <a:srgbClr val="A4242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04603" y="2816917"/>
            <a:ext cx="5563765" cy="1678298"/>
            <a:chOff x="304603" y="2370191"/>
            <a:chExt cx="5563765" cy="1678298"/>
          </a:xfrm>
        </p:grpSpPr>
        <p:pic>
          <p:nvPicPr>
            <p:cNvPr id="7" name="Picture 4" descr="https://habrastorage.org/webt/t8/8z/ia/t88zia1h4pnzzeapnoqxbrvodn0.jpeg">
              <a:extLst>
                <a:ext uri="{FF2B5EF4-FFF2-40B4-BE49-F238E27FC236}">
                  <a16:creationId xmlns:a16="http://schemas.microsoft.com/office/drawing/2014/main" xmlns="" id="{960E2BA6-AC0D-0A45-8BE6-E5A2E17E02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03" y="2436284"/>
              <a:ext cx="4299213" cy="1612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xmlns="" id="{00F7821D-1D2E-B14D-997B-AB2B3C89B263}"/>
                </a:ext>
              </a:extLst>
            </p:cNvPr>
            <p:cNvSpPr/>
            <p:nvPr/>
          </p:nvSpPr>
          <p:spPr>
            <a:xfrm>
              <a:off x="4463856" y="2370191"/>
              <a:ext cx="14045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200" dirty="0"/>
                <a:t>Метод оценки </a:t>
              </a:r>
            </a:p>
            <a:p>
              <a:pPr algn="ctr"/>
              <a:r>
                <a:rPr lang="ru-RU" sz="1200" dirty="0"/>
                <a:t>зерна по фото</a:t>
              </a:r>
            </a:p>
          </p:txBody>
        </p:sp>
        <p:cxnSp>
          <p:nvCxnSpPr>
            <p:cNvPr id="12" name="Прямая со стрелкой 25">
              <a:extLst>
                <a:ext uri="{FF2B5EF4-FFF2-40B4-BE49-F238E27FC236}">
                  <a16:creationId xmlns:a16="http://schemas.microsoft.com/office/drawing/2014/main" xmlns="" id="{6ABAD65F-2AF7-E044-B48C-5C727EB00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5824" y="2895077"/>
              <a:ext cx="9781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Кольцо 34">
              <a:extLst>
                <a:ext uri="{FF2B5EF4-FFF2-40B4-BE49-F238E27FC236}">
                  <a16:creationId xmlns:a16="http://schemas.microsoft.com/office/drawing/2014/main" xmlns="" id="{A22432D3-FC2F-A04B-95D0-96EAE37D7FDF}"/>
                </a:ext>
              </a:extLst>
            </p:cNvPr>
            <p:cNvSpPr/>
            <p:nvPr/>
          </p:nvSpPr>
          <p:spPr>
            <a:xfrm>
              <a:off x="5637140" y="2859073"/>
              <a:ext cx="72008" cy="72008"/>
            </a:xfrm>
            <a:prstGeom prst="donut">
              <a:avLst/>
            </a:prstGeom>
            <a:solidFill>
              <a:srgbClr val="A4242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153747" y="1049776"/>
            <a:ext cx="3685650" cy="3383478"/>
            <a:chOff x="5153747" y="603050"/>
            <a:chExt cx="3685650" cy="3383478"/>
          </a:xfrm>
        </p:grpSpPr>
        <p:pic>
          <p:nvPicPr>
            <p:cNvPr id="5" name="Рисунок 6">
              <a:extLst>
                <a:ext uri="{FF2B5EF4-FFF2-40B4-BE49-F238E27FC236}">
                  <a16:creationId xmlns:a16="http://schemas.microsoft.com/office/drawing/2014/main" xmlns="" id="{D8C47D92-74E5-E147-B158-2ED28B7B9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09" t="10787" r="10109"/>
            <a:stretch/>
          </p:blipFill>
          <p:spPr>
            <a:xfrm>
              <a:off x="6579652" y="603050"/>
              <a:ext cx="2259745" cy="3383478"/>
            </a:xfrm>
            <a:prstGeom prst="rect">
              <a:avLst/>
            </a:prstGeom>
          </p:spPr>
        </p:pic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xmlns="" id="{83DA90BD-FF85-7E4E-8414-682F88DE396B}"/>
                </a:ext>
              </a:extLst>
            </p:cNvPr>
            <p:cNvSpPr/>
            <p:nvPr/>
          </p:nvSpPr>
          <p:spPr>
            <a:xfrm>
              <a:off x="5153747" y="1121698"/>
              <a:ext cx="168565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200" dirty="0" smtClean="0"/>
                <a:t>Распознавание</a:t>
              </a:r>
              <a:endParaRPr lang="en-US" sz="1200" dirty="0" smtClean="0"/>
            </a:p>
            <a:p>
              <a:r>
                <a:rPr lang="ru-RU" sz="1200" dirty="0" smtClean="0"/>
                <a:t>картин</a:t>
              </a:r>
              <a:r>
                <a:rPr lang="en-US" sz="1200" dirty="0" smtClean="0"/>
                <a:t> </a:t>
              </a:r>
              <a:r>
                <a:rPr lang="ru-RU" sz="1200" dirty="0" smtClean="0"/>
                <a:t>в </a:t>
              </a:r>
              <a:r>
                <a:rPr lang="ru-RU" sz="1200" dirty="0"/>
                <a:t>музее</a:t>
              </a:r>
            </a:p>
          </p:txBody>
        </p:sp>
        <p:cxnSp>
          <p:nvCxnSpPr>
            <p:cNvPr id="13" name="Прямая со стрелкой 28">
              <a:extLst>
                <a:ext uri="{FF2B5EF4-FFF2-40B4-BE49-F238E27FC236}">
                  <a16:creationId xmlns:a16="http://schemas.microsoft.com/office/drawing/2014/main" xmlns="" id="{1945EA9F-39B7-5343-BF0A-0CAF9F4731BB}"/>
                </a:ext>
              </a:extLst>
            </p:cNvPr>
            <p:cNvCxnSpPr>
              <a:cxnSpLocks/>
            </p:cNvCxnSpPr>
            <p:nvPr/>
          </p:nvCxnSpPr>
          <p:spPr>
            <a:xfrm>
              <a:off x="5270395" y="1648362"/>
              <a:ext cx="130925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Кольцо 37">
              <a:extLst>
                <a:ext uri="{FF2B5EF4-FFF2-40B4-BE49-F238E27FC236}">
                  <a16:creationId xmlns:a16="http://schemas.microsoft.com/office/drawing/2014/main" xmlns="" id="{0F0D0C01-A58E-C546-AA42-7D13C80E2B95}"/>
                </a:ext>
              </a:extLst>
            </p:cNvPr>
            <p:cNvSpPr/>
            <p:nvPr/>
          </p:nvSpPr>
          <p:spPr>
            <a:xfrm>
              <a:off x="5198387" y="1615633"/>
              <a:ext cx="72008" cy="72008"/>
            </a:xfrm>
            <a:prstGeom prst="donut">
              <a:avLst/>
            </a:prstGeom>
            <a:solidFill>
              <a:srgbClr val="A4242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600" dirty="0"/>
              <a:t>Компоненты высшего образования</a:t>
            </a: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311700" y="1508250"/>
            <a:ext cx="5095200" cy="30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 dirty="0"/>
              <a:t>Качественные курсы и практики</a:t>
            </a:r>
            <a:endParaRPr sz="2400" dirty="0"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ru" sz="2400" dirty="0"/>
              <a:t>Мотивирующая среда — </a:t>
            </a:r>
            <a:r>
              <a:rPr lang="ru" sz="2400" dirty="0" smtClean="0"/>
              <a:t>увлеченные преподаватели </a:t>
            </a:r>
            <a:r>
              <a:rPr lang="ru" sz="2400" dirty="0"/>
              <a:t>и сильные студенты вокруг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ru" sz="2400" dirty="0"/>
              <a:t>Место и комфортные условия</a:t>
            </a:r>
            <a:endParaRPr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00" y="1343024"/>
            <a:ext cx="3425400" cy="3309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l="26821" r="5345"/>
          <a:stretch/>
        </p:blipFill>
        <p:spPr>
          <a:xfrm>
            <a:off x="76200" y="762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4">
            <a:alphaModFix/>
          </a:blip>
          <a:srcRect l="16647" r="16654"/>
          <a:stretch/>
        </p:blipFill>
        <p:spPr>
          <a:xfrm>
            <a:off x="2362200" y="762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5">
            <a:alphaModFix/>
          </a:blip>
          <a:srcRect l="16675" r="16675"/>
          <a:stretch/>
        </p:blipFill>
        <p:spPr>
          <a:xfrm>
            <a:off x="4648200" y="762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6">
            <a:alphaModFix/>
          </a:blip>
          <a:srcRect l="22075" r="22080"/>
          <a:stretch/>
        </p:blipFill>
        <p:spPr>
          <a:xfrm>
            <a:off x="6934200" y="762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7">
            <a:alphaModFix/>
          </a:blip>
          <a:srcRect l="21835" r="21829"/>
          <a:stretch/>
        </p:blipFill>
        <p:spPr>
          <a:xfrm>
            <a:off x="76200" y="25908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8">
            <a:alphaModFix/>
          </a:blip>
          <a:srcRect l="16689" r="16683"/>
          <a:stretch/>
        </p:blipFill>
        <p:spPr>
          <a:xfrm>
            <a:off x="2362200" y="25908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 rotWithShape="1">
          <a:blip r:embed="rId9">
            <a:alphaModFix/>
          </a:blip>
          <a:srcRect l="16666" r="16666"/>
          <a:stretch/>
        </p:blipFill>
        <p:spPr>
          <a:xfrm>
            <a:off x="4648200" y="25908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10">
            <a:alphaModFix/>
          </a:blip>
          <a:srcRect l="386" r="386"/>
          <a:stretch/>
        </p:blipFill>
        <p:spPr>
          <a:xfrm>
            <a:off x="6934200" y="25908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774600" y="2236200"/>
            <a:ext cx="76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СПбГУ</a:t>
            </a: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3137388" y="2236200"/>
            <a:ext cx="6024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ВШЭ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5347202" y="2236200"/>
            <a:ext cx="7215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МФТИ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7633204" y="2236200"/>
            <a:ext cx="76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ИТМО</a:t>
            </a:r>
            <a:endParaRPr/>
          </a:p>
        </p:txBody>
      </p:sp>
      <p:sp>
        <p:nvSpPr>
          <p:cNvPr id="161" name="Google Shape;161;p26"/>
          <p:cNvSpPr txBox="1"/>
          <p:nvPr/>
        </p:nvSpPr>
        <p:spPr>
          <a:xfrm>
            <a:off x="850800" y="4750800"/>
            <a:ext cx="6024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МГУ</a:t>
            </a: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3137399" y="4750800"/>
            <a:ext cx="678601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УрФУ</a:t>
            </a:r>
            <a:endParaRPr dirty="0"/>
          </a:p>
        </p:txBody>
      </p:sp>
      <p:sp>
        <p:nvSpPr>
          <p:cNvPr id="163" name="Google Shape;163;p26"/>
          <p:cNvSpPr txBox="1"/>
          <p:nvPr/>
        </p:nvSpPr>
        <p:spPr>
          <a:xfrm>
            <a:off x="5499600" y="4750800"/>
            <a:ext cx="6024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НГУ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7835402" y="4750800"/>
            <a:ext cx="3390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Рейтинг поступающих</a:t>
            </a:r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dirty="0"/>
              <a:t>Победители Всероссийской (мат, инф, физ, астр)*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dirty="0"/>
              <a:t>Призёры Всероссийской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dirty="0"/>
              <a:t>Победители олимпиад, </a:t>
            </a:r>
            <a:r>
              <a:rPr lang="ru" u="sng" dirty="0">
                <a:solidFill>
                  <a:schemeClr val="hlink"/>
                </a:solidFill>
                <a:hlinkClick r:id="rId3"/>
              </a:rPr>
              <a:t>дающих поступление БВИ</a:t>
            </a:r>
            <a:r>
              <a:rPr lang="ru" dirty="0"/>
              <a:t>*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dirty="0"/>
              <a:t>Призёры олимпиад БВИ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dirty="0"/>
              <a:t>ЕГЭ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 smtClean="0"/>
              <a:t>Внутри </a:t>
            </a:r>
            <a:r>
              <a:rPr lang="ru" dirty="0"/>
              <a:t>групп упорядочивание по индивидуальным достижениям (ИД</a:t>
            </a:r>
            <a:r>
              <a:rPr lang="ru" dirty="0" smtClean="0"/>
              <a:t>): </a:t>
            </a:r>
            <a:r>
              <a:rPr lang="ru" dirty="0"/>
              <a:t>олимпиады, конкурсы, спорт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ru" dirty="0" smtClean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400" dirty="0" smtClean="0"/>
              <a:t>* </a:t>
            </a:r>
            <a:r>
              <a:rPr lang="ru" sz="1400" dirty="0"/>
              <a:t>Списки олимпиад зависят от университета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622" y="0"/>
            <a:ext cx="6856756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2019 года</a:t>
            </a:r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13" y="1347788"/>
            <a:ext cx="620077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291" y="0"/>
            <a:ext cx="73614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/>
          <p:nvPr/>
        </p:nvSpPr>
        <p:spPr>
          <a:xfrm>
            <a:off x="1850400" y="146500"/>
            <a:ext cx="1256700" cy="4803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Тройки и пятёрки</a:t>
            </a: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43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 dirty="0"/>
              <a:t>максимум </a:t>
            </a:r>
            <a:r>
              <a:rPr lang="ru" sz="2400" b="1" dirty="0"/>
              <a:t>5</a:t>
            </a:r>
            <a:r>
              <a:rPr lang="ru" sz="2400" dirty="0"/>
              <a:t> вузов и </a:t>
            </a:r>
            <a:r>
              <a:rPr lang="ru" sz="2400" b="1" dirty="0"/>
              <a:t>3</a:t>
            </a:r>
            <a:r>
              <a:rPr lang="ru" sz="2400" dirty="0"/>
              <a:t> направления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 dirty="0"/>
              <a:t>обычно </a:t>
            </a:r>
            <a:r>
              <a:rPr lang="ru" sz="2400" b="1" dirty="0"/>
              <a:t>3</a:t>
            </a:r>
            <a:r>
              <a:rPr lang="ru" sz="2400" dirty="0"/>
              <a:t> предмета ЕГЭ (мат, инф, рус)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 dirty="0"/>
              <a:t>БВИ с </a:t>
            </a:r>
            <a:r>
              <a:rPr lang="ru" sz="2400" dirty="0" smtClean="0"/>
              <a:t>ИД = </a:t>
            </a:r>
            <a:r>
              <a:rPr lang="ru" sz="2400" b="1" dirty="0" smtClean="0"/>
              <a:t>5</a:t>
            </a:r>
            <a:r>
              <a:rPr lang="ru" sz="2400" dirty="0" smtClean="0"/>
              <a:t> </a:t>
            </a:r>
            <a:r>
              <a:rPr lang="ru" sz="2400" dirty="0"/>
              <a:t>— это прекрасно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 b="1" dirty="0"/>
              <a:t>3</a:t>
            </a:r>
            <a:r>
              <a:rPr lang="ru" sz="2400" dirty="0"/>
              <a:t> программы на МКН СПбГУ (бюджет): </a:t>
            </a:r>
            <a:endParaRPr lang="ru" sz="2400" dirty="0" smtClean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2400" dirty="0" smtClean="0"/>
              <a:t>М </a:t>
            </a:r>
            <a:r>
              <a:rPr lang="ru" sz="2400" dirty="0"/>
              <a:t>(</a:t>
            </a:r>
            <a:r>
              <a:rPr lang="ru" sz="2400" b="1" dirty="0"/>
              <a:t>55</a:t>
            </a:r>
            <a:r>
              <a:rPr lang="ru" sz="2400"/>
              <a:t>), </a:t>
            </a:r>
            <a:r>
              <a:rPr lang="ru" sz="2400" smtClean="0"/>
              <a:t>НоД(</a:t>
            </a:r>
            <a:r>
              <a:rPr lang="ru" sz="2400" b="1" smtClean="0"/>
              <a:t>3</a:t>
            </a:r>
            <a:r>
              <a:rPr lang="ru" sz="2400" smtClean="0"/>
              <a:t>0</a:t>
            </a:r>
            <a:r>
              <a:rPr lang="ru" sz="2400" dirty="0"/>
              <a:t>) и СП (</a:t>
            </a:r>
            <a:r>
              <a:rPr lang="ru" sz="2400" b="1" dirty="0"/>
              <a:t>3</a:t>
            </a:r>
            <a:r>
              <a:rPr lang="ru" sz="2400" dirty="0"/>
              <a:t>0)</a:t>
            </a:r>
            <a:endParaRPr sz="2400" dirty="0"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166" y="916754"/>
            <a:ext cx="3742605" cy="3735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себе</a:t>
            </a:r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3398862"/>
            <a:ext cx="968875" cy="12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950" y="2979025"/>
            <a:ext cx="1000850" cy="10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1799" y="2749874"/>
            <a:ext cx="1238237" cy="71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3825" y="2107013"/>
            <a:ext cx="17293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2849" y="2012350"/>
            <a:ext cx="1470875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6024" y="1497425"/>
            <a:ext cx="1338042" cy="4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77713" y="428613"/>
            <a:ext cx="809625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110900" y="4579700"/>
            <a:ext cx="10935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2003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медаль</a:t>
            </a:r>
            <a:endParaRPr/>
          </a:p>
        </p:txBody>
      </p:sp>
      <p:sp>
        <p:nvSpPr>
          <p:cNvPr id="214" name="Google Shape;214;p32"/>
          <p:cNvSpPr txBox="1"/>
          <p:nvPr/>
        </p:nvSpPr>
        <p:spPr>
          <a:xfrm>
            <a:off x="1025300" y="3970100"/>
            <a:ext cx="12381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2009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магистр</a:t>
            </a:r>
            <a:endParaRPr/>
          </a:p>
        </p:txBody>
      </p:sp>
      <p:sp>
        <p:nvSpPr>
          <p:cNvPr id="215" name="Google Shape;215;p32"/>
          <p:cNvSpPr txBox="1"/>
          <p:nvPr/>
        </p:nvSpPr>
        <p:spPr>
          <a:xfrm>
            <a:off x="2244500" y="3436700"/>
            <a:ext cx="12654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2014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к.ф.-м.н.</a:t>
            </a:r>
            <a:endParaRPr/>
          </a:p>
        </p:txBody>
      </p:sp>
      <p:sp>
        <p:nvSpPr>
          <p:cNvPr id="216" name="Google Shape;216;p32"/>
          <p:cNvSpPr txBox="1"/>
          <p:nvPr/>
        </p:nvSpPr>
        <p:spPr>
          <a:xfrm>
            <a:off x="3311300" y="2598500"/>
            <a:ext cx="12654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2016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ШАД</a:t>
            </a:r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5140100" y="2674700"/>
            <a:ext cx="12654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2015-2018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аналитик</a:t>
            </a:r>
            <a:endParaRPr/>
          </a:p>
        </p:txBody>
      </p:sp>
      <p:sp>
        <p:nvSpPr>
          <p:cNvPr id="218" name="Google Shape;218;p32"/>
          <p:cNvSpPr txBox="1"/>
          <p:nvPr/>
        </p:nvSpPr>
        <p:spPr>
          <a:xfrm>
            <a:off x="6435500" y="2065100"/>
            <a:ext cx="11838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2016-...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куратор</a:t>
            </a:r>
            <a:endParaRPr/>
          </a:p>
        </p:txBody>
      </p:sp>
      <p:sp>
        <p:nvSpPr>
          <p:cNvPr id="219" name="Google Shape;219;p32"/>
          <p:cNvSpPr txBox="1"/>
          <p:nvPr/>
        </p:nvSpPr>
        <p:spPr>
          <a:xfrm>
            <a:off x="7695500" y="1303100"/>
            <a:ext cx="13953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2019-...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доцент СПбГУ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День открытых дверей МКН</a:t>
            </a:r>
            <a:endParaRPr dirty="0"/>
          </a:p>
        </p:txBody>
      </p:sp>
      <p:sp>
        <p:nvSpPr>
          <p:cNvPr id="238" name="Google Shape;238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3539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15 </a:t>
            </a:r>
            <a:r>
              <a:rPr lang="ru-RU" dirty="0"/>
              <a:t>мая, </a:t>
            </a:r>
            <a:r>
              <a:rPr lang="ru-RU" dirty="0" smtClean="0"/>
              <a:t>15:00 </a:t>
            </a:r>
            <a:r>
              <a:rPr lang="ru-RU" dirty="0"/>
              <a:t>по </a:t>
            </a:r>
            <a:r>
              <a:rPr lang="ru-RU" dirty="0" smtClean="0"/>
              <a:t>СПб</a:t>
            </a:r>
            <a:r>
              <a:rPr lang="ru-RU" dirty="0"/>
              <a:t/>
            </a:r>
            <a:br>
              <a:rPr lang="ru-RU" dirty="0"/>
            </a:br>
            <a:endParaRPr lang="ru-RU" dirty="0" smtClean="0"/>
          </a:p>
          <a:p>
            <a:pPr marL="0" lvl="0" indent="0">
              <a:spcAft>
                <a:spcPts val="1600"/>
              </a:spcAft>
              <a:buNone/>
            </a:pPr>
            <a:r>
              <a:rPr lang="ru-RU" dirty="0" smtClean="0"/>
              <a:t>Вы </a:t>
            </a:r>
            <a:r>
              <a:rPr lang="ru-RU" dirty="0"/>
              <a:t>узнаете, чем отличаются образовательные программы друг от друга, как поступить на факультет в </a:t>
            </a:r>
            <a:r>
              <a:rPr lang="ru-RU" dirty="0" smtClean="0"/>
              <a:t>202</a:t>
            </a:r>
            <a:r>
              <a:rPr lang="en-US" smtClean="0"/>
              <a:t>1</a:t>
            </a:r>
            <a:r>
              <a:rPr lang="ru-RU" smtClean="0"/>
              <a:t> </a:t>
            </a:r>
            <a:r>
              <a:rPr lang="ru-RU" dirty="0" smtClean="0"/>
              <a:t>году, как </a:t>
            </a:r>
            <a:r>
              <a:rPr lang="ru-RU" dirty="0"/>
              <a:t>мы заботимся о студентах и почему у нас </a:t>
            </a:r>
            <a:r>
              <a:rPr lang="ru-RU" dirty="0" smtClean="0"/>
              <a:t>здорово!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vk.com/spbumathcs</a:t>
            </a:r>
            <a:endParaRPr lang="ru-RU" dirty="0" smtClean="0"/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bit.ly/bvi2021</a:t>
            </a:r>
            <a:endParaRPr lang="ru-RU" dirty="0" smtClean="0"/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t.me/mathcs_admission</a:t>
            </a:r>
            <a:endParaRPr lang="ru-RU" dirty="0"/>
          </a:p>
        </p:txBody>
      </p:sp>
      <p:pic>
        <p:nvPicPr>
          <p:cNvPr id="4" name="Google Shape;76;p15"/>
          <p:cNvPicPr preferRelativeResize="0"/>
          <p:nvPr/>
        </p:nvPicPr>
        <p:blipFill rotWithShape="1">
          <a:blip r:embed="rId6">
            <a:alphaModFix/>
          </a:blip>
          <a:srcRect l="5039" t="6545" r="7776" b="2915"/>
          <a:stretch/>
        </p:blipFill>
        <p:spPr>
          <a:xfrm>
            <a:off x="6164025" y="565700"/>
            <a:ext cx="2798275" cy="2179250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5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4025" y="2883975"/>
            <a:ext cx="2798275" cy="2098706"/>
          </a:xfrm>
          <a:prstGeom prst="round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42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6" name="Group 5"/>
          <p:cNvGrpSpPr/>
          <p:nvPr/>
        </p:nvGrpSpPr>
        <p:grpSpPr>
          <a:xfrm>
            <a:off x="293461" y="188685"/>
            <a:ext cx="8197396" cy="1866683"/>
            <a:chOff x="293461" y="188685"/>
            <a:chExt cx="8197396" cy="1866683"/>
          </a:xfrm>
        </p:grpSpPr>
        <p:pic>
          <p:nvPicPr>
            <p:cNvPr id="1026" name="Picture 2" descr="https://assets.lls.fr/pages/6872525/MAT.2de.PP.NB.Gaus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1" y="188685"/>
              <a:ext cx="1211150" cy="121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719942" y="239486"/>
              <a:ext cx="677091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/>
                <a:t>1+2+…+100 = ?</a:t>
              </a:r>
            </a:p>
            <a:p>
              <a:r>
                <a:rPr lang="ru-RU" sz="1600" dirty="0" smtClean="0"/>
                <a:t>Метод </a:t>
              </a:r>
              <a:r>
                <a:rPr lang="ru-RU" sz="1600" dirty="0"/>
                <a:t>наименьших </a:t>
              </a:r>
              <a:r>
                <a:rPr lang="ru-RU" sz="1600" dirty="0" smtClean="0"/>
                <a:t>квадратов</a:t>
              </a:r>
            </a:p>
            <a:p>
              <a:r>
                <a:rPr lang="ru-RU" sz="1600" dirty="0" smtClean="0"/>
                <a:t>Нормальное распределение</a:t>
              </a:r>
            </a:p>
            <a:p>
              <a:r>
                <a:rPr lang="ru-RU" sz="1600" dirty="0" smtClean="0"/>
                <a:t>Построение правильного 17-тиугольника циркулем и линейкой</a:t>
              </a:r>
            </a:p>
            <a:p>
              <a:endParaRPr lang="ru-RU" sz="1600" dirty="0"/>
            </a:p>
            <a:p>
              <a:r>
                <a:rPr lang="ru-RU" sz="1600" dirty="0" smtClean="0"/>
                <a:t>В 24 года предсказал, где искать малую планету </a:t>
              </a:r>
              <a:r>
                <a:rPr lang="ru-RU" sz="1600" i="1" dirty="0" smtClean="0"/>
                <a:t>Цереру</a:t>
              </a:r>
              <a:r>
                <a:rPr lang="ru-RU" sz="1600" dirty="0" smtClean="0"/>
                <a:t>, скрывшуюся за Солнцем</a:t>
              </a:r>
              <a:endParaRPr lang="ru-RU" sz="16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3462" y="1509486"/>
              <a:ext cx="1211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 smtClean="0"/>
                <a:t>1777-1855</a:t>
              </a:r>
              <a:endParaRPr lang="ru-RU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7165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Дополнительное </a:t>
            </a:r>
            <a:r>
              <a:rPr lang="ru" dirty="0"/>
              <a:t>образование</a:t>
            </a:r>
            <a:endParaRPr dirty="0"/>
          </a:p>
        </p:txBody>
      </p:sp>
      <p:sp>
        <p:nvSpPr>
          <p:cNvPr id="245" name="Google Shape;24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347" y="1152475"/>
            <a:ext cx="2614642" cy="144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727" y="1264554"/>
            <a:ext cx="2812219" cy="121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8" descr="Картинки по запросу &quot;coursera logo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29" y="3711944"/>
            <a:ext cx="2132621" cy="42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092" y="3236344"/>
            <a:ext cx="2597816" cy="1386634"/>
          </a:xfrm>
          <a:prstGeom prst="rect">
            <a:avLst/>
          </a:prstGeom>
        </p:spPr>
      </p:pic>
      <p:pic>
        <p:nvPicPr>
          <p:cNvPr id="2050" name="Picture 2" descr="Stepik: бесплатные курсы для всех желающих | App Obzor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2" t="37083" r="25779" b="29061"/>
          <a:stretch/>
        </p:blipFill>
        <p:spPr bwMode="auto">
          <a:xfrm>
            <a:off x="6268177" y="3531582"/>
            <a:ext cx="2638498" cy="78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dirty="0" smtClean="0"/>
              <a:t>Интересные и полезные ссылки</a:t>
            </a:r>
            <a:endParaRPr dirty="0"/>
          </a:p>
        </p:txBody>
      </p:sp>
      <p:sp>
        <p:nvSpPr>
          <p:cNvPr id="253" name="Google Shape;25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/>
              <a:t>— </a:t>
            </a:r>
            <a:r>
              <a:rPr lang="en-US" dirty="0" err="1" smtClean="0">
                <a:hlinkClick r:id="rId3"/>
              </a:rPr>
              <a:t>AlphaZero</a:t>
            </a:r>
            <a:r>
              <a:rPr lang="en-US" dirty="0">
                <a:hlinkClick r:id="rId3"/>
              </a:rPr>
              <a:t> </a:t>
            </a:r>
            <a:r>
              <a:rPr lang="en-US" dirty="0" smtClean="0">
                <a:hlinkClick r:id="rId3"/>
              </a:rPr>
              <a:t>— </a:t>
            </a:r>
            <a:r>
              <a:rPr lang="ru-RU" dirty="0" smtClean="0">
                <a:hlinkClick r:id="rId3"/>
              </a:rPr>
              <a:t>новый бог шахмат</a:t>
            </a:r>
            <a:r>
              <a:rPr lang="ru-RU" dirty="0" smtClean="0"/>
              <a:t>, Сергей Шипов, гроссмейстер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/>
              <a:t>—</a:t>
            </a:r>
            <a:r>
              <a:rPr lang="ru-RU" dirty="0" smtClean="0"/>
              <a:t> </a:t>
            </a:r>
            <a:r>
              <a:rPr lang="ru-RU" dirty="0" smtClean="0">
                <a:hlinkClick r:id="rId4"/>
              </a:rPr>
              <a:t>Продажа картины от ИИ на аукционе</a:t>
            </a:r>
            <a:r>
              <a:rPr lang="ru-RU" dirty="0" smtClean="0"/>
              <a:t>, публикация на Медузе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/>
              <a:t>—</a:t>
            </a:r>
            <a:r>
              <a:rPr lang="ru-RU" dirty="0" smtClean="0"/>
              <a:t> </a:t>
            </a:r>
            <a:r>
              <a:rPr lang="en-US" dirty="0">
                <a:hlinkClick r:id="rId5"/>
              </a:rPr>
              <a:t>High-Resolution Daytime </a:t>
            </a:r>
            <a:r>
              <a:rPr lang="en-US" dirty="0" smtClean="0">
                <a:hlinkClick r:id="rId5"/>
              </a:rPr>
              <a:t>Translation</a:t>
            </a:r>
            <a:r>
              <a:rPr lang="ru-RU" dirty="0" smtClean="0"/>
              <a:t>, один из авторов Сергей Николенко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ru-RU" dirty="0" smtClean="0"/>
              <a:t>— </a:t>
            </a:r>
            <a:r>
              <a:rPr lang="ru-RU" dirty="0" smtClean="0">
                <a:hlinkClick r:id="rId6"/>
              </a:rPr>
              <a:t>Факультет математики и компьютерных наук СПбГУ</a:t>
            </a:r>
            <a:endParaRPr lang="ru-RU" dirty="0" smtClean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/>
              <a:t>—</a:t>
            </a:r>
            <a:r>
              <a:rPr lang="ru-RU" dirty="0" smtClean="0"/>
              <a:t> Курсы для самообразования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artesliberales.spbu.ru/ru</a:t>
            </a:r>
            <a:r>
              <a:rPr lang="ru-RU" dirty="0" smtClean="0"/>
              <a:t>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/>
              <a:t>—</a:t>
            </a:r>
            <a:r>
              <a:rPr lang="ru-RU" dirty="0" smtClean="0"/>
              <a:t> </a:t>
            </a:r>
            <a:r>
              <a:rPr lang="en-US" dirty="0" smtClean="0">
                <a:hlinkClick r:id="rId8"/>
              </a:rPr>
              <a:t>Computer Science Center</a:t>
            </a:r>
            <a:endParaRPr lang="ru-RU" dirty="0" smtClean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/>
              <a:t>—</a:t>
            </a:r>
            <a:r>
              <a:rPr lang="ru-RU" dirty="0" smtClean="0"/>
              <a:t> </a:t>
            </a:r>
            <a:r>
              <a:rPr lang="ru-RU" dirty="0" smtClean="0">
                <a:hlinkClick r:id="rId9"/>
              </a:rPr>
              <a:t>Школа анализа данных</a:t>
            </a:r>
            <a:endParaRPr lang="ru-RU" dirty="0" smtClean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/>
              <a:t>—</a:t>
            </a:r>
            <a:r>
              <a:rPr lang="ru-RU" dirty="0" smtClean="0"/>
              <a:t> </a:t>
            </a:r>
            <a:r>
              <a:rPr lang="en-US" dirty="0">
                <a:hlinkClick r:id="rId10"/>
              </a:rPr>
              <a:t>https://codeforces.com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ru-RU" dirty="0" smtClean="0"/>
              <a:t>—</a:t>
            </a:r>
            <a:r>
              <a:rPr lang="en-US" dirty="0"/>
              <a:t> </a:t>
            </a:r>
            <a:r>
              <a:rPr lang="en-US" dirty="0">
                <a:hlinkClick r:id="rId11"/>
              </a:rPr>
              <a:t>https://www.kaggle.com</a:t>
            </a:r>
            <a:r>
              <a:rPr lang="en-US" dirty="0" smtClean="0">
                <a:hlinkClick r:id="rId11"/>
              </a:rPr>
              <a:t>/</a:t>
            </a:r>
            <a:r>
              <a:rPr lang="en-US" dirty="0" smtClean="0"/>
              <a:t>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 l="26821" r="5345"/>
          <a:stretch/>
        </p:blipFill>
        <p:spPr>
          <a:xfrm>
            <a:off x="76200" y="762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9" name="Google Shape;259;p38"/>
          <p:cNvPicPr preferRelativeResize="0"/>
          <p:nvPr/>
        </p:nvPicPr>
        <p:blipFill rotWithShape="1">
          <a:blip r:embed="rId4">
            <a:alphaModFix/>
          </a:blip>
          <a:srcRect l="16647" r="16654"/>
          <a:stretch/>
        </p:blipFill>
        <p:spPr>
          <a:xfrm>
            <a:off x="2362200" y="762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 rotWithShape="1">
          <a:blip r:embed="rId5">
            <a:alphaModFix/>
          </a:blip>
          <a:srcRect l="16675" r="16675"/>
          <a:stretch/>
        </p:blipFill>
        <p:spPr>
          <a:xfrm>
            <a:off x="4648200" y="762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 rotWithShape="1">
          <a:blip r:embed="rId6">
            <a:alphaModFix/>
          </a:blip>
          <a:srcRect l="22075" r="22080"/>
          <a:stretch/>
        </p:blipFill>
        <p:spPr>
          <a:xfrm>
            <a:off x="6934200" y="762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 rotWithShape="1">
          <a:blip r:embed="rId7">
            <a:alphaModFix/>
          </a:blip>
          <a:srcRect l="21835" r="21829"/>
          <a:stretch/>
        </p:blipFill>
        <p:spPr>
          <a:xfrm>
            <a:off x="76200" y="25908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 rotWithShape="1">
          <a:blip r:embed="rId8">
            <a:alphaModFix/>
          </a:blip>
          <a:srcRect l="16689" r="16683"/>
          <a:stretch/>
        </p:blipFill>
        <p:spPr>
          <a:xfrm>
            <a:off x="2362200" y="25908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 rotWithShape="1">
          <a:blip r:embed="rId9">
            <a:alphaModFix/>
          </a:blip>
          <a:srcRect l="16666" r="16666"/>
          <a:stretch/>
        </p:blipFill>
        <p:spPr>
          <a:xfrm>
            <a:off x="4648200" y="25908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 rotWithShape="1">
          <a:blip r:embed="rId10">
            <a:alphaModFix/>
          </a:blip>
          <a:srcRect l="386" r="386"/>
          <a:stretch/>
        </p:blipFill>
        <p:spPr>
          <a:xfrm>
            <a:off x="6934200" y="25908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774600" y="2236200"/>
            <a:ext cx="76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?</a:t>
            </a:r>
            <a:endParaRPr/>
          </a:p>
        </p:txBody>
      </p:sp>
      <p:sp>
        <p:nvSpPr>
          <p:cNvPr id="267" name="Google Shape;267;p38"/>
          <p:cNvSpPr txBox="1"/>
          <p:nvPr/>
        </p:nvSpPr>
        <p:spPr>
          <a:xfrm>
            <a:off x="3137388" y="2236200"/>
            <a:ext cx="6024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?</a:t>
            </a:r>
            <a:endParaRPr/>
          </a:p>
        </p:txBody>
      </p:sp>
      <p:sp>
        <p:nvSpPr>
          <p:cNvPr id="268" name="Google Shape;268;p38"/>
          <p:cNvSpPr txBox="1"/>
          <p:nvPr/>
        </p:nvSpPr>
        <p:spPr>
          <a:xfrm>
            <a:off x="5347202" y="2236200"/>
            <a:ext cx="7215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?</a:t>
            </a:r>
            <a:endParaRPr/>
          </a:p>
        </p:txBody>
      </p:sp>
      <p:sp>
        <p:nvSpPr>
          <p:cNvPr id="269" name="Google Shape;269;p38"/>
          <p:cNvSpPr txBox="1"/>
          <p:nvPr/>
        </p:nvSpPr>
        <p:spPr>
          <a:xfrm>
            <a:off x="7633204" y="2236200"/>
            <a:ext cx="76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?</a:t>
            </a:r>
            <a:endParaRPr/>
          </a:p>
        </p:txBody>
      </p:sp>
      <p:sp>
        <p:nvSpPr>
          <p:cNvPr id="270" name="Google Shape;270;p38"/>
          <p:cNvSpPr txBox="1"/>
          <p:nvPr/>
        </p:nvSpPr>
        <p:spPr>
          <a:xfrm>
            <a:off x="850800" y="4750800"/>
            <a:ext cx="6024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?</a:t>
            </a:r>
            <a:endParaRPr/>
          </a:p>
        </p:txBody>
      </p:sp>
      <p:sp>
        <p:nvSpPr>
          <p:cNvPr id="271" name="Google Shape;271;p38"/>
          <p:cNvSpPr txBox="1"/>
          <p:nvPr/>
        </p:nvSpPr>
        <p:spPr>
          <a:xfrm>
            <a:off x="3137400" y="4750800"/>
            <a:ext cx="6288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?</a:t>
            </a:r>
            <a:endParaRPr/>
          </a:p>
        </p:txBody>
      </p:sp>
      <p:sp>
        <p:nvSpPr>
          <p:cNvPr id="272" name="Google Shape;272;p38"/>
          <p:cNvSpPr txBox="1"/>
          <p:nvPr/>
        </p:nvSpPr>
        <p:spPr>
          <a:xfrm>
            <a:off x="5499600" y="4750800"/>
            <a:ext cx="6024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?</a:t>
            </a:r>
            <a:endParaRPr/>
          </a:p>
        </p:txBody>
      </p:sp>
      <p:sp>
        <p:nvSpPr>
          <p:cNvPr id="273" name="Google Shape;273;p38"/>
          <p:cNvSpPr txBox="1"/>
          <p:nvPr/>
        </p:nvSpPr>
        <p:spPr>
          <a:xfrm>
            <a:off x="7835402" y="4750800"/>
            <a:ext cx="3390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93461" y="188685"/>
            <a:ext cx="8197396" cy="1866683"/>
            <a:chOff x="293461" y="188685"/>
            <a:chExt cx="8197396" cy="1866683"/>
          </a:xfrm>
        </p:grpSpPr>
        <p:pic>
          <p:nvPicPr>
            <p:cNvPr id="1026" name="Picture 2" descr="https://assets.lls.fr/pages/6872525/MAT.2de.PP.NB.Gaus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1" y="188685"/>
              <a:ext cx="1211150" cy="121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719942" y="239486"/>
              <a:ext cx="677091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/>
                <a:t>1+2+…+100 = ?</a:t>
              </a:r>
            </a:p>
            <a:p>
              <a:r>
                <a:rPr lang="ru-RU" sz="1600" dirty="0" smtClean="0"/>
                <a:t>Метод </a:t>
              </a:r>
              <a:r>
                <a:rPr lang="ru-RU" sz="1600" dirty="0"/>
                <a:t>наименьших </a:t>
              </a:r>
              <a:r>
                <a:rPr lang="ru-RU" sz="1600" dirty="0" smtClean="0"/>
                <a:t>квадратов</a:t>
              </a:r>
            </a:p>
            <a:p>
              <a:r>
                <a:rPr lang="ru-RU" sz="1600" dirty="0" smtClean="0"/>
                <a:t>Нормальное распределение</a:t>
              </a:r>
            </a:p>
            <a:p>
              <a:r>
                <a:rPr lang="ru-RU" sz="1600" dirty="0" smtClean="0"/>
                <a:t>Построение правильного 17-тиугольника циркулем и линейкой</a:t>
              </a:r>
            </a:p>
            <a:p>
              <a:endParaRPr lang="ru-RU" sz="1600" dirty="0"/>
            </a:p>
            <a:p>
              <a:r>
                <a:rPr lang="ru-RU" sz="1600" dirty="0" smtClean="0"/>
                <a:t>В 24 года предсказал, где искать малую планету </a:t>
              </a:r>
              <a:r>
                <a:rPr lang="ru-RU" sz="1600" i="1" dirty="0" smtClean="0"/>
                <a:t>Цереру</a:t>
              </a:r>
              <a:r>
                <a:rPr lang="ru-RU" sz="1600" dirty="0" smtClean="0"/>
                <a:t>, скрывшуюся за Солнцем</a:t>
              </a:r>
              <a:endParaRPr lang="ru-RU" sz="16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3462" y="1509486"/>
              <a:ext cx="1211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 smtClean="0"/>
                <a:t>1777-1855</a:t>
              </a:r>
              <a:endParaRPr lang="ru-RU" sz="1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87128" y="2282683"/>
            <a:ext cx="8201148" cy="2790289"/>
            <a:chOff x="287128" y="2282683"/>
            <a:chExt cx="8201148" cy="27902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7362" y="4026883"/>
              <a:ext cx="5876808" cy="1046089"/>
            </a:xfrm>
            <a:prstGeom prst="rect">
              <a:avLst/>
            </a:prstGeom>
          </p:spPr>
        </p:pic>
        <p:pic>
          <p:nvPicPr>
            <p:cNvPr id="1028" name="Picture 4" descr="https://www.bibliofond.ru/wimg/1/67665.files/image001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82" r="16085" b="28033"/>
            <a:stretch/>
          </p:blipFill>
          <p:spPr bwMode="auto">
            <a:xfrm>
              <a:off x="287128" y="2286001"/>
              <a:ext cx="1217484" cy="144964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98631" y="3777413"/>
              <a:ext cx="12111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 smtClean="0"/>
                <a:t>1903-1987</a:t>
              </a:r>
              <a:endParaRPr lang="ru-RU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17361" y="2282683"/>
              <a:ext cx="6770915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 smtClean="0"/>
                <a:t>1+3+…+99 = ?</a:t>
              </a:r>
            </a:p>
            <a:p>
              <a:r>
                <a:rPr lang="ru-RU" sz="1600" dirty="0" smtClean="0"/>
                <a:t>Заложил фундамент современной теории вероятностей</a:t>
              </a:r>
            </a:p>
            <a:p>
              <a:r>
                <a:rPr lang="ru-RU" sz="1600" dirty="0"/>
                <a:t>Закон больших чисел (ЗБЧ), закон повторного логарифма</a:t>
              </a:r>
            </a:p>
            <a:p>
              <a:endParaRPr lang="ru-RU" sz="1600" dirty="0"/>
            </a:p>
            <a:p>
              <a:r>
                <a:rPr lang="ru-RU" sz="1600" dirty="0" smtClean="0"/>
                <a:t>В 19 лет привел пример </a:t>
              </a:r>
              <a:r>
                <a:rPr lang="ru-RU" sz="1600" dirty="0"/>
                <a:t>ряда Фурье, расходящегося в каждой </a:t>
              </a:r>
              <a:r>
                <a:rPr lang="ru-RU" sz="1600" dirty="0" smtClean="0"/>
                <a:t>точке</a:t>
              </a:r>
            </a:p>
            <a:p>
              <a:endParaRPr lang="ru-RU" sz="1600" dirty="0" smtClean="0"/>
            </a:p>
            <a:p>
              <a:r>
                <a:rPr lang="ru-RU" sz="1600" dirty="0" smtClean="0"/>
                <a:t>Теорема о </a:t>
              </a:r>
              <a:r>
                <a:rPr lang="ru-RU" sz="1600" dirty="0" err="1" smtClean="0"/>
                <a:t>представимости</a:t>
              </a:r>
              <a:r>
                <a:rPr lang="ru-RU" sz="1600" dirty="0" smtClean="0"/>
                <a:t> многомерных функций (1959)</a:t>
              </a:r>
              <a:endParaRPr lang="ru-RU" sz="1600" dirty="0"/>
            </a:p>
            <a:p>
              <a:endParaRPr lang="ru-RU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5571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f.ppt-online.org/files/slide/5/5mhfN43xzsGKyFeT1rjBQlwH6ApJdSOLk2UCut/slide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1" t="20505" r="10101" b="16095"/>
          <a:stretch/>
        </p:blipFill>
        <p:spPr bwMode="auto">
          <a:xfrm>
            <a:off x="610975" y="252955"/>
            <a:ext cx="3962315" cy="2318201"/>
          </a:xfrm>
          <a:prstGeom prst="round2Diag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8266" y="2793540"/>
            <a:ext cx="8312263" cy="2265684"/>
            <a:chOff x="111065" y="236325"/>
            <a:chExt cx="8312263" cy="2265684"/>
          </a:xfrm>
        </p:grpSpPr>
        <p:pic>
          <p:nvPicPr>
            <p:cNvPr id="2050" name="Picture 2" descr="http://www.dartmouth.edu/~gvc/newgvc_files/image0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700" y="236325"/>
              <a:ext cx="1333500" cy="191452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11065" y="2163455"/>
              <a:ext cx="173477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+mn-lt"/>
                </a:rPr>
                <a:t>George </a:t>
              </a:r>
              <a:r>
                <a:rPr lang="en-US" sz="1600" dirty="0" err="1">
                  <a:latin typeface="+mn-lt"/>
                </a:rPr>
                <a:t>Cybenko</a:t>
              </a:r>
              <a:endParaRPr lang="ru-RU" sz="1600" dirty="0">
                <a:latin typeface="+mn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1774555" y="437805"/>
              <a:ext cx="6648773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>
                  <a:solidFill>
                    <a:srgbClr val="202122"/>
                  </a:solidFill>
                  <a:latin typeface="Arial" panose="020B0604020202020204" pitchFamily="34" charset="0"/>
                </a:rPr>
                <a:t>Теорема Цыбенко, Универсальная теорема </a:t>
              </a:r>
              <a:r>
                <a:rPr lang="ru-RU" sz="1600" dirty="0" smtClean="0">
                  <a:solidFill>
                    <a:srgbClr val="202122"/>
                  </a:solidFill>
                  <a:latin typeface="Arial" panose="020B0604020202020204" pitchFamily="34" charset="0"/>
                </a:rPr>
                <a:t>аппроксимации</a:t>
              </a:r>
              <a:r>
                <a:rPr lang="en-US" sz="1600" dirty="0" smtClean="0">
                  <a:solidFill>
                    <a:srgbClr val="202122"/>
                  </a:solidFill>
                  <a:latin typeface="Arial" panose="020B0604020202020204" pitchFamily="34" charset="0"/>
                </a:rPr>
                <a:t> (1989)</a:t>
              </a:r>
            </a:p>
            <a:p>
              <a:endParaRPr lang="ru-RU" sz="1600" dirty="0" smtClean="0">
                <a:hlinkClick r:id="rId4" tooltip="Искусственная нейронная сеть"/>
              </a:endParaRPr>
            </a:p>
            <a:p>
              <a:r>
                <a:rPr lang="ru-RU" sz="1600" dirty="0" smtClean="0">
                  <a:hlinkClick r:id="rId4" tooltip="Искусственная нейронная сеть"/>
                </a:rPr>
                <a:t>Искусственная нейронная сеть</a:t>
              </a:r>
              <a:r>
                <a:rPr lang="ru-RU" sz="1600" dirty="0"/>
                <a:t> прямой связи (</a:t>
              </a:r>
              <a:r>
                <a:rPr lang="ru-RU" sz="1600" dirty="0">
                  <a:hlinkClick r:id="rId5" tooltip="Английский язык"/>
                </a:rPr>
                <a:t>англ.</a:t>
              </a:r>
              <a:r>
                <a:rPr lang="ru-RU" sz="1600" dirty="0"/>
                <a:t> </a:t>
              </a:r>
              <a:r>
                <a:rPr lang="ru-RU" sz="1600" i="1" dirty="0" err="1"/>
                <a:t>feed-forward</a:t>
              </a:r>
              <a:r>
                <a:rPr lang="ru-RU" sz="1600" dirty="0"/>
                <a:t>; в которых связи не образуют циклов) с одним скрытым слоем может аппроксимировать любую </a:t>
              </a:r>
              <a:r>
                <a:rPr lang="ru-RU" sz="1600" dirty="0">
                  <a:hlinkClick r:id="rId6" tooltip="Непрерывное отображение"/>
                </a:rPr>
                <a:t>непрерывную функцию</a:t>
              </a:r>
              <a:r>
                <a:rPr lang="ru-RU" sz="1600" dirty="0"/>
                <a:t> многих переменных с любой </a:t>
              </a:r>
              <a:r>
                <a:rPr lang="ru-RU" sz="1600" dirty="0" smtClean="0"/>
                <a:t>точностью.</a:t>
              </a:r>
              <a:endParaRPr lang="ru-RU" sz="16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002119" y="700182"/>
            <a:ext cx="29294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Закон Мура (эмпирическое наблюдение):</a:t>
            </a:r>
          </a:p>
          <a:p>
            <a:r>
              <a:rPr lang="ru-RU" sz="1600" dirty="0" smtClean="0"/>
              <a:t>число транзисторов растёт на 60% ежегодно (на графике память в байтах)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23347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0" y="826404"/>
            <a:ext cx="8872200" cy="303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137600" y="2788208"/>
            <a:ext cx="1636597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500" dirty="0">
                <a:latin typeface="+mn-lt"/>
              </a:rPr>
              <a:t>свёртка + </a:t>
            </a:r>
          </a:p>
          <a:p>
            <a:r>
              <a:rPr lang="ru-RU" sz="1500" dirty="0">
                <a:latin typeface="+mn-lt"/>
              </a:rPr>
              <a:t>нелинейность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143023" y="2857950"/>
            <a:ext cx="1572077" cy="3231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500" dirty="0">
                <a:latin typeface="+mn-lt"/>
              </a:rPr>
              <a:t>              </a:t>
            </a:r>
            <a:r>
              <a:rPr lang="ru-RU" sz="1500" dirty="0" err="1">
                <a:latin typeface="+mn-lt"/>
              </a:rPr>
              <a:t>пулинг</a:t>
            </a:r>
            <a:endParaRPr lang="ru-RU" sz="1500" dirty="0"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381836" y="3556138"/>
            <a:ext cx="2947950" cy="3231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500" dirty="0">
                <a:latin typeface="+mj-lt"/>
              </a:rPr>
              <a:t>       несколько таких блоков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575723" y="3573450"/>
            <a:ext cx="1572077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1500" dirty="0" err="1">
                <a:latin typeface="+mj-lt"/>
              </a:rPr>
              <a:t>полносвязные</a:t>
            </a:r>
            <a:endParaRPr lang="ru-RU" sz="1500" dirty="0">
              <a:latin typeface="+mj-lt"/>
            </a:endParaRPr>
          </a:p>
          <a:p>
            <a:pPr algn="ctr"/>
            <a:r>
              <a:rPr lang="ru-RU" sz="1500" dirty="0">
                <a:latin typeface="+mj-lt"/>
              </a:rPr>
              <a:t>слои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287500" y="2857950"/>
            <a:ext cx="572400" cy="3231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500" dirty="0">
                <a:latin typeface="+mj-lt"/>
              </a:rPr>
              <a:t>   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7292923" y="3573450"/>
            <a:ext cx="1572077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1500" dirty="0">
                <a:latin typeface="+mj-lt"/>
              </a:rPr>
              <a:t>классификация</a:t>
            </a:r>
          </a:p>
          <a:p>
            <a:pPr algn="ctr"/>
            <a:r>
              <a:rPr lang="ru-RU" sz="1500" dirty="0">
                <a:latin typeface="+mj-lt"/>
              </a:rPr>
              <a:t>на </a:t>
            </a:r>
            <a:r>
              <a:rPr lang="en-US" sz="1500" dirty="0">
                <a:latin typeface="+mj-lt"/>
              </a:rPr>
              <a:t>N </a:t>
            </a:r>
            <a:r>
              <a:rPr lang="ru-RU" sz="1500" dirty="0">
                <a:latin typeface="+mj-lt"/>
              </a:rPr>
              <a:t>классов</a:t>
            </a:r>
          </a:p>
        </p:txBody>
      </p:sp>
      <p:sp>
        <p:nvSpPr>
          <p:cNvPr id="12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28923" y="4757738"/>
            <a:ext cx="7297935" cy="143101"/>
          </a:xfrm>
        </p:spPr>
        <p:txBody>
          <a:bodyPr/>
          <a:lstStyle/>
          <a:p>
            <a:r>
              <a:rPr lang="en-US" dirty="0" smtClean="0">
                <a:hlinkClick r:id="rId4"/>
              </a:rPr>
              <a:t>http://www.image-net.org</a:t>
            </a:r>
            <a:endParaRPr lang="en-US" dirty="0" smtClean="0"/>
          </a:p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3" name="Google Shape;137;p24"/>
          <p:cNvSpPr txBox="1">
            <a:spLocks noGrp="1"/>
          </p:cNvSpPr>
          <p:nvPr>
            <p:ph type="title"/>
          </p:nvPr>
        </p:nvSpPr>
        <p:spPr>
          <a:xfrm>
            <a:off x="298262" y="224909"/>
            <a:ext cx="63582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highlight>
                  <a:srgbClr val="FFFFFF"/>
                </a:highlight>
              </a:rPr>
              <a:t>Глубокое обучение покоряет мир!</a:t>
            </a:r>
            <a:endParaRPr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4299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258" y="145228"/>
            <a:ext cx="76486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r>
              <a:rPr lang="ru-RU" b="1" dirty="0" smtClean="0"/>
              <a:t>1997</a:t>
            </a:r>
            <a:r>
              <a:rPr lang="ru-RU" dirty="0" smtClean="0"/>
              <a:t>: </a:t>
            </a:r>
            <a:r>
              <a:rPr lang="en-US" dirty="0" smtClean="0"/>
              <a:t>IBM Deep Blue</a:t>
            </a:r>
            <a:r>
              <a:rPr lang="ru-RU" dirty="0" smtClean="0"/>
              <a:t> обыгрывает чемпиона мира по шахматам </a:t>
            </a:r>
            <a:r>
              <a:rPr lang="en-US" dirty="0" smtClean="0"/>
              <a:t> </a:t>
            </a:r>
            <a:r>
              <a:rPr lang="ru-RU" dirty="0" smtClean="0"/>
              <a:t>Гарри Каспарова</a:t>
            </a:r>
          </a:p>
          <a:p>
            <a:r>
              <a:rPr lang="ru-RU" dirty="0"/>
              <a:t>— 480 </a:t>
            </a:r>
            <a:r>
              <a:rPr lang="ru-RU" dirty="0" smtClean="0"/>
              <a:t>шахматных </a:t>
            </a:r>
            <a:r>
              <a:rPr lang="en-US" dirty="0" smtClean="0"/>
              <a:t>CPU</a:t>
            </a:r>
            <a:endParaRPr lang="ru-RU" dirty="0" smtClean="0"/>
          </a:p>
          <a:p>
            <a:r>
              <a:rPr lang="ru-RU" dirty="0"/>
              <a:t>— </a:t>
            </a:r>
            <a:r>
              <a:rPr lang="ru-RU" dirty="0" smtClean="0"/>
              <a:t>перебор модификацией альфа-бета-отсечений</a:t>
            </a:r>
          </a:p>
          <a:p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две дебютные книги</a:t>
            </a:r>
          </a:p>
          <a:p>
            <a:endParaRPr lang="ru-RU" dirty="0"/>
          </a:p>
          <a:p>
            <a:r>
              <a:rPr lang="ru-RU" b="1" dirty="0" smtClean="0"/>
              <a:t>2004</a:t>
            </a:r>
            <a:r>
              <a:rPr lang="ru-RU" dirty="0" smtClean="0"/>
              <a:t>: Соревнование беспилотных автомобилей: </a:t>
            </a:r>
            <a:r>
              <a:rPr lang="en-US" dirty="0" smtClean="0"/>
              <a:t>DARPA Grand Challenge</a:t>
            </a:r>
          </a:p>
          <a:p>
            <a:r>
              <a:rPr lang="ru-RU" dirty="0" smtClean="0"/>
              <a:t>— призовой фонд </a:t>
            </a:r>
            <a:r>
              <a:rPr lang="en-US" dirty="0" smtClean="0"/>
              <a:t>$</a:t>
            </a:r>
            <a:r>
              <a:rPr lang="ru-RU" dirty="0" smtClean="0"/>
              <a:t>1 млн</a:t>
            </a:r>
            <a:endParaRPr lang="en-US" dirty="0" smtClean="0"/>
          </a:p>
          <a:p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в первом заезде победитель проехал 11.8 из 230 км</a:t>
            </a:r>
          </a:p>
          <a:p>
            <a:endParaRPr lang="ru-RU" dirty="0"/>
          </a:p>
          <a:p>
            <a:r>
              <a:rPr lang="ru-RU" b="1" dirty="0" smtClean="0"/>
              <a:t>200</a:t>
            </a:r>
            <a:r>
              <a:rPr lang="en-US" b="1" dirty="0" smtClean="0"/>
              <a:t>6</a:t>
            </a:r>
            <a:r>
              <a:rPr lang="ru-RU" dirty="0" smtClean="0"/>
              <a:t>: Запуск </a:t>
            </a:r>
            <a:r>
              <a:rPr lang="en-US" dirty="0" smtClean="0"/>
              <a:t>Google Translate </a:t>
            </a:r>
            <a:endParaRPr lang="ru-RU" dirty="0" smtClean="0"/>
          </a:p>
          <a:p>
            <a:r>
              <a:rPr lang="en-US" dirty="0" smtClean="0"/>
              <a:t>—</a:t>
            </a:r>
            <a:r>
              <a:rPr lang="ru-RU" dirty="0" smtClean="0"/>
              <a:t> сначала статистический машинный перевод</a:t>
            </a:r>
          </a:p>
          <a:p>
            <a:r>
              <a:rPr lang="en-US" dirty="0" smtClean="0"/>
              <a:t>—</a:t>
            </a:r>
            <a:r>
              <a:rPr lang="ru-RU" dirty="0" smtClean="0"/>
              <a:t> мобильное приложение появилось в 2010</a:t>
            </a:r>
          </a:p>
          <a:p>
            <a:endParaRPr lang="ru-RU" dirty="0"/>
          </a:p>
          <a:p>
            <a:r>
              <a:rPr lang="ru-RU" b="1" dirty="0" smtClean="0"/>
              <a:t>2011</a:t>
            </a:r>
            <a:r>
              <a:rPr lang="ru-RU" dirty="0" smtClean="0"/>
              <a:t>: </a:t>
            </a:r>
            <a:r>
              <a:rPr lang="en-US" dirty="0" smtClean="0"/>
              <a:t>40 </a:t>
            </a:r>
            <a:r>
              <a:rPr lang="ru-RU" dirty="0" smtClean="0"/>
              <a:t>лет развития </a:t>
            </a:r>
            <a:r>
              <a:rPr lang="en-US" dirty="0"/>
              <a:t>DARPA CALO (Cognitive Assistant that Learns and </a:t>
            </a:r>
            <a:r>
              <a:rPr lang="en-US" dirty="0" smtClean="0"/>
              <a:t>Organizes)</a:t>
            </a:r>
          </a:p>
          <a:p>
            <a:r>
              <a:rPr lang="ru-RU" dirty="0" smtClean="0"/>
              <a:t>—</a:t>
            </a:r>
            <a:r>
              <a:rPr lang="en-US" dirty="0" smtClean="0"/>
              <a:t> </a:t>
            </a:r>
            <a:r>
              <a:rPr lang="ru-RU" dirty="0" smtClean="0"/>
              <a:t>появление голосового помощника </a:t>
            </a:r>
            <a:r>
              <a:rPr lang="en-US" dirty="0" smtClean="0"/>
              <a:t>Apple Siri</a:t>
            </a:r>
            <a:endParaRPr lang="ru-RU" dirty="0" smtClean="0"/>
          </a:p>
          <a:p>
            <a:r>
              <a:rPr lang="ru-RU" dirty="0" smtClean="0"/>
              <a:t>— </a:t>
            </a:r>
            <a:r>
              <a:rPr lang="en-US" dirty="0" smtClean="0"/>
              <a:t>IBM Watson </a:t>
            </a:r>
            <a:r>
              <a:rPr lang="ru-RU" dirty="0" smtClean="0"/>
              <a:t>победил </a:t>
            </a:r>
            <a:r>
              <a:rPr lang="ru-RU" dirty="0"/>
              <a:t>в телевизионной игре </a:t>
            </a:r>
            <a:r>
              <a:rPr lang="ru-RU" dirty="0" smtClean="0"/>
              <a:t>«</a:t>
            </a:r>
            <a:r>
              <a:rPr lang="en-US" dirty="0" smtClean="0"/>
              <a:t>Jeopardy!</a:t>
            </a:r>
            <a:r>
              <a:rPr lang="ru-RU" dirty="0" smtClean="0"/>
              <a:t>»</a:t>
            </a:r>
            <a:r>
              <a:rPr lang="en-US" dirty="0" smtClean="0"/>
              <a:t> (</a:t>
            </a:r>
            <a:r>
              <a:rPr lang="ru-RU" dirty="0"/>
              <a:t>у нас </a:t>
            </a:r>
            <a:r>
              <a:rPr lang="ru-RU" dirty="0" smtClean="0"/>
              <a:t>«Своя игра»</a:t>
            </a:r>
            <a:r>
              <a:rPr lang="en-US" dirty="0" smtClean="0"/>
              <a:t>)</a:t>
            </a:r>
            <a:endParaRPr lang="ru-RU" dirty="0" smtClean="0"/>
          </a:p>
          <a:p>
            <a:endParaRPr lang="ru-RU" dirty="0"/>
          </a:p>
          <a:p>
            <a:r>
              <a:rPr lang="ru-RU" b="1" dirty="0" smtClean="0"/>
              <a:t>2011-2015</a:t>
            </a:r>
            <a:r>
              <a:rPr lang="ru-RU" dirty="0" smtClean="0"/>
              <a:t>: </a:t>
            </a:r>
            <a:r>
              <a:rPr lang="en-US" dirty="0" smtClean="0"/>
              <a:t>ImageNet: 25% -&gt; 3.5% </a:t>
            </a:r>
            <a:r>
              <a:rPr lang="ru-RU" dirty="0" smtClean="0"/>
              <a:t>ошибок против 5% у людей</a:t>
            </a:r>
          </a:p>
          <a:p>
            <a:endParaRPr lang="ru-RU" dirty="0"/>
          </a:p>
          <a:p>
            <a:r>
              <a:rPr lang="ru-RU" b="1" dirty="0" smtClean="0"/>
              <a:t>2015</a:t>
            </a:r>
            <a:r>
              <a:rPr lang="ru-RU" dirty="0" smtClean="0"/>
              <a:t>: Создание открытой компании </a:t>
            </a:r>
            <a:r>
              <a:rPr lang="en-US" dirty="0" err="1" smtClean="0"/>
              <a:t>OpenAI</a:t>
            </a:r>
            <a:r>
              <a:rPr lang="ru-RU" dirty="0" smtClean="0"/>
              <a:t>, </a:t>
            </a:r>
            <a:r>
              <a:rPr lang="ru-RU" dirty="0"/>
              <a:t>Илон </a:t>
            </a:r>
            <a:r>
              <a:rPr lang="ru-RU" dirty="0" err="1"/>
              <a:t>Маск</a:t>
            </a:r>
            <a:r>
              <a:rPr lang="ru-RU" dirty="0"/>
              <a:t> и Сэм </a:t>
            </a:r>
            <a:r>
              <a:rPr lang="ru-RU" dirty="0" smtClean="0"/>
              <a:t>Альтман, обещают вложить </a:t>
            </a:r>
            <a:r>
              <a:rPr lang="en-US" dirty="0" smtClean="0"/>
              <a:t>$1</a:t>
            </a:r>
            <a:r>
              <a:rPr lang="ru-RU" dirty="0" smtClean="0"/>
              <a:t> млрд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378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72000" cy="29222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softEdge rad="31750"/>
          </a:effectLst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8743" y="1"/>
            <a:ext cx="4432398" cy="2922276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7110" y="2020000"/>
            <a:ext cx="4798850" cy="310557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6602</TotalTime>
  <Words>1272</Words>
  <Application>Microsoft Office PowerPoint</Application>
  <PresentationFormat>On-screen Show (16:9)</PresentationFormat>
  <Paragraphs>197</Paragraphs>
  <Slides>32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Impact</vt:lpstr>
      <vt:lpstr>Simple Light</vt:lpstr>
      <vt:lpstr>PowerPoint Presentation</vt:lpstr>
      <vt:lpstr>Развитие интеллекта:  искусственного и естественного</vt:lpstr>
      <vt:lpstr>PowerPoint Presentation</vt:lpstr>
      <vt:lpstr>PowerPoint Presentation</vt:lpstr>
      <vt:lpstr>PowerPoint Presentation</vt:lpstr>
      <vt:lpstr>Глубокое обучение покоряет мир!</vt:lpstr>
      <vt:lpstr>PowerPoint Presentation</vt:lpstr>
      <vt:lpstr>PowerPoint Presentation</vt:lpstr>
      <vt:lpstr>PowerPoint Presentation</vt:lpstr>
      <vt:lpstr>Игра в Го</vt:lpstr>
      <vt:lpstr>PowerPoint Presentation</vt:lpstr>
      <vt:lpstr>PowerPoint Presentation</vt:lpstr>
      <vt:lpstr>PowerPoint Presentation</vt:lpstr>
      <vt:lpstr>AlphaGo Zero</vt:lpstr>
      <vt:lpstr>PowerPoint Presentation</vt:lpstr>
      <vt:lpstr>PowerPoint Presentation</vt:lpstr>
      <vt:lpstr>Что же в образовании?</vt:lpstr>
      <vt:lpstr>Главная повседневная активность</vt:lpstr>
      <vt:lpstr>PowerPoint Presentation</vt:lpstr>
      <vt:lpstr> Обучение через проекты .     </vt:lpstr>
      <vt:lpstr>Компоненты высшего образования </vt:lpstr>
      <vt:lpstr>PowerPoint Presentation</vt:lpstr>
      <vt:lpstr>Рейтинг поступающих</vt:lpstr>
      <vt:lpstr>PowerPoint Presentation</vt:lpstr>
      <vt:lpstr>Пример 2019 года</vt:lpstr>
      <vt:lpstr>PowerPoint Presentation</vt:lpstr>
      <vt:lpstr>Тройки и пятёрки</vt:lpstr>
      <vt:lpstr>О себе</vt:lpstr>
      <vt:lpstr>День открытых дверей МКН</vt:lpstr>
      <vt:lpstr>Дополнительное образование</vt:lpstr>
      <vt:lpstr>Интересные и полезные ссылки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Aleksandr Avdyushenko</dc:creator>
  <cp:lastModifiedBy>Aleksandr Avdyushenko</cp:lastModifiedBy>
  <cp:revision>92</cp:revision>
  <dcterms:modified xsi:type="dcterms:W3CDTF">2021-04-01T13:30:52Z</dcterms:modified>
</cp:coreProperties>
</file>